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T Lakes Neue Expanded Bold" charset="1" panose="02010001040000080307"/>
      <p:regular r:id="rId17"/>
    </p:embeddedFont>
    <p:embeddedFont>
      <p:font typeface="Arimo Bold" charset="1" panose="020B0704020202020204"/>
      <p:regular r:id="rId18"/>
    </p:embeddedFont>
    <p:embeddedFont>
      <p:font typeface="TT Lakes Neue Expanded" charset="1" panose="02010001040000080307"/>
      <p:regular r:id="rId19"/>
    </p:embeddedFont>
    <p:embeddedFont>
      <p:font typeface="Poppins Bold" charset="1" panose="000008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Poppins Italic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3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VAG_7fHBOB4.mp4" Type="http://schemas.openxmlformats.org/officeDocument/2006/relationships/video"/><Relationship Id="rId6" Target="../media/VAG_7fHBOB4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1865" y="-485270"/>
            <a:ext cx="11706247" cy="11706247"/>
          </a:xfrm>
          <a:custGeom>
            <a:avLst/>
            <a:gdLst/>
            <a:ahLst/>
            <a:cxnLst/>
            <a:rect r="r" b="b" t="t" l="l"/>
            <a:pathLst>
              <a:path h="11706247" w="11706247">
                <a:moveTo>
                  <a:pt x="0" y="0"/>
                </a:moveTo>
                <a:lnTo>
                  <a:pt x="11706247" y="0"/>
                </a:lnTo>
                <a:lnTo>
                  <a:pt x="11706247" y="11706247"/>
                </a:lnTo>
                <a:lnTo>
                  <a:pt x="0" y="1170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5865" y="837130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33811" y="837130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2" y="0"/>
                </a:lnTo>
                <a:lnTo>
                  <a:pt x="6994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600418"/>
            <a:ext cx="16514364" cy="7086163"/>
          </a:xfrm>
          <a:custGeom>
            <a:avLst/>
            <a:gdLst/>
            <a:ahLst/>
            <a:cxnLst/>
            <a:rect r="r" b="b" t="t" l="l"/>
            <a:pathLst>
              <a:path h="7086163" w="16514364">
                <a:moveTo>
                  <a:pt x="0" y="0"/>
                </a:moveTo>
                <a:lnTo>
                  <a:pt x="16514364" y="0"/>
                </a:lnTo>
                <a:lnTo>
                  <a:pt x="16514364" y="7086164"/>
                </a:lnTo>
                <a:lnTo>
                  <a:pt x="0" y="7086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49807" y="3384661"/>
            <a:ext cx="2809493" cy="3921881"/>
          </a:xfrm>
          <a:custGeom>
            <a:avLst/>
            <a:gdLst/>
            <a:ahLst/>
            <a:cxnLst/>
            <a:rect r="r" b="b" t="t" l="l"/>
            <a:pathLst>
              <a:path h="3921881" w="2809493">
                <a:moveTo>
                  <a:pt x="0" y="0"/>
                </a:moveTo>
                <a:lnTo>
                  <a:pt x="2809493" y="0"/>
                </a:lnTo>
                <a:lnTo>
                  <a:pt x="2809493" y="3921881"/>
                </a:lnTo>
                <a:lnTo>
                  <a:pt x="0" y="39218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55865" y="2978869"/>
            <a:ext cx="3744190" cy="4777969"/>
          </a:xfrm>
          <a:custGeom>
            <a:avLst/>
            <a:gdLst/>
            <a:ahLst/>
            <a:cxnLst/>
            <a:rect r="r" b="b" t="t" l="l"/>
            <a:pathLst>
              <a:path h="4777969" w="3744190">
                <a:moveTo>
                  <a:pt x="0" y="0"/>
                </a:moveTo>
                <a:lnTo>
                  <a:pt x="3744190" y="0"/>
                </a:lnTo>
                <a:lnTo>
                  <a:pt x="3744190" y="4777969"/>
                </a:lnTo>
                <a:lnTo>
                  <a:pt x="0" y="47779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600950" y="9365373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38622" y="3289411"/>
            <a:ext cx="10217243" cy="286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3999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KONZISTENTNOST BROJAČA NA REPLIKAMA </a:t>
            </a:r>
          </a:p>
          <a:p>
            <a:pPr algn="l">
              <a:lnSpc>
                <a:spcPts val="5759"/>
              </a:lnSpc>
            </a:pPr>
            <a:r>
              <a:rPr lang="en-US" sz="3999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UZ POMOĆ CRDT STRUKTURA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0301" y="7804463"/>
            <a:ext cx="529775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TIM 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8186" y="8214038"/>
            <a:ext cx="9601914" cy="26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Teodora Lazarević RA140/2022, Aleksandra Rudež RA180/2022, Valentina Panić RA144/2022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0950" y="936537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90656" y="-1681809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7422" y="269753"/>
            <a:ext cx="9000132" cy="2258215"/>
          </a:xfrm>
          <a:custGeom>
            <a:avLst/>
            <a:gdLst/>
            <a:ahLst/>
            <a:cxnLst/>
            <a:rect r="r" b="b" t="t" l="l"/>
            <a:pathLst>
              <a:path h="2258215" w="9000132">
                <a:moveTo>
                  <a:pt x="0" y="0"/>
                </a:moveTo>
                <a:lnTo>
                  <a:pt x="9000132" y="0"/>
                </a:lnTo>
                <a:lnTo>
                  <a:pt x="9000132" y="2258215"/>
                </a:lnTo>
                <a:lnTo>
                  <a:pt x="0" y="225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58256" y="2980599"/>
            <a:ext cx="6173337" cy="6873148"/>
          </a:xfrm>
          <a:custGeom>
            <a:avLst/>
            <a:gdLst/>
            <a:ahLst/>
            <a:cxnLst/>
            <a:rect r="r" b="b" t="t" l="l"/>
            <a:pathLst>
              <a:path h="6873148" w="6173337">
                <a:moveTo>
                  <a:pt x="0" y="0"/>
                </a:moveTo>
                <a:lnTo>
                  <a:pt x="6173337" y="0"/>
                </a:lnTo>
                <a:lnTo>
                  <a:pt x="6173337" y="6873148"/>
                </a:lnTo>
                <a:lnTo>
                  <a:pt x="0" y="6873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6169" y="1119331"/>
            <a:ext cx="11069562" cy="65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ZAKLJUČAK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813067" y="5413553"/>
            <a:ext cx="1424390" cy="1401082"/>
          </a:xfrm>
          <a:custGeom>
            <a:avLst/>
            <a:gdLst/>
            <a:ahLst/>
            <a:cxnLst/>
            <a:rect r="r" b="b" t="t" l="l"/>
            <a:pathLst>
              <a:path h="1401082" w="1424390">
                <a:moveTo>
                  <a:pt x="0" y="0"/>
                </a:moveTo>
                <a:lnTo>
                  <a:pt x="1424390" y="0"/>
                </a:lnTo>
                <a:lnTo>
                  <a:pt x="1424390" y="1401082"/>
                </a:lnTo>
                <a:lnTo>
                  <a:pt x="0" y="1401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84674" y="7146367"/>
            <a:ext cx="1346919" cy="1324878"/>
          </a:xfrm>
          <a:custGeom>
            <a:avLst/>
            <a:gdLst/>
            <a:ahLst/>
            <a:cxnLst/>
            <a:rect r="r" b="b" t="t" l="l"/>
            <a:pathLst>
              <a:path h="1324878" w="1346919">
                <a:moveTo>
                  <a:pt x="0" y="0"/>
                </a:moveTo>
                <a:lnTo>
                  <a:pt x="1346919" y="0"/>
                </a:lnTo>
                <a:lnTo>
                  <a:pt x="1346919" y="1324878"/>
                </a:lnTo>
                <a:lnTo>
                  <a:pt x="0" y="13248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17422" y="3788462"/>
            <a:ext cx="9170717" cy="748374"/>
            <a:chOff x="0" y="0"/>
            <a:chExt cx="2415333" cy="1971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15333" cy="197103"/>
            </a:xfrm>
            <a:custGeom>
              <a:avLst/>
              <a:gdLst/>
              <a:ahLst/>
              <a:cxnLst/>
              <a:rect r="r" b="b" t="t" l="l"/>
              <a:pathLst>
                <a:path h="197103" w="2415333">
                  <a:moveTo>
                    <a:pt x="21105" y="0"/>
                  </a:moveTo>
                  <a:lnTo>
                    <a:pt x="2394228" y="0"/>
                  </a:lnTo>
                  <a:cubicBezTo>
                    <a:pt x="2399825" y="0"/>
                    <a:pt x="2405193" y="2224"/>
                    <a:pt x="2409151" y="6182"/>
                  </a:cubicBezTo>
                  <a:cubicBezTo>
                    <a:pt x="2413109" y="10139"/>
                    <a:pt x="2415333" y="15508"/>
                    <a:pt x="2415333" y="21105"/>
                  </a:cubicBezTo>
                  <a:lnTo>
                    <a:pt x="2415333" y="175998"/>
                  </a:lnTo>
                  <a:cubicBezTo>
                    <a:pt x="2415333" y="181595"/>
                    <a:pt x="2413109" y="186963"/>
                    <a:pt x="2409151" y="190921"/>
                  </a:cubicBezTo>
                  <a:cubicBezTo>
                    <a:pt x="2405193" y="194879"/>
                    <a:pt x="2399825" y="197103"/>
                    <a:pt x="2394228" y="197103"/>
                  </a:cubicBezTo>
                  <a:lnTo>
                    <a:pt x="21105" y="197103"/>
                  </a:lnTo>
                  <a:cubicBezTo>
                    <a:pt x="15508" y="197103"/>
                    <a:pt x="10139" y="194879"/>
                    <a:pt x="6182" y="190921"/>
                  </a:cubicBezTo>
                  <a:cubicBezTo>
                    <a:pt x="2224" y="186963"/>
                    <a:pt x="0" y="181595"/>
                    <a:pt x="0" y="175998"/>
                  </a:cubicBezTo>
                  <a:lnTo>
                    <a:pt x="0" y="21105"/>
                  </a:lnTo>
                  <a:cubicBezTo>
                    <a:pt x="0" y="15508"/>
                    <a:pt x="2224" y="10139"/>
                    <a:pt x="6182" y="6182"/>
                  </a:cubicBezTo>
                  <a:cubicBezTo>
                    <a:pt x="10139" y="2224"/>
                    <a:pt x="15508" y="0"/>
                    <a:pt x="211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2415333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03253" y="3905056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4080" y="4019589"/>
            <a:ext cx="10108852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SVAKA REPLIKA IMA SOPSTVENI VIEW COUNTER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17422" y="4927361"/>
            <a:ext cx="9122725" cy="748374"/>
            <a:chOff x="0" y="0"/>
            <a:chExt cx="2402693" cy="1971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02693" cy="197103"/>
            </a:xfrm>
            <a:custGeom>
              <a:avLst/>
              <a:gdLst/>
              <a:ahLst/>
              <a:cxnLst/>
              <a:rect r="r" b="b" t="t" l="l"/>
              <a:pathLst>
                <a:path h="197103" w="2402693">
                  <a:moveTo>
                    <a:pt x="21216" y="0"/>
                  </a:moveTo>
                  <a:lnTo>
                    <a:pt x="2381477" y="0"/>
                  </a:lnTo>
                  <a:cubicBezTo>
                    <a:pt x="2387104" y="0"/>
                    <a:pt x="2392500" y="2235"/>
                    <a:pt x="2396479" y="6214"/>
                  </a:cubicBezTo>
                  <a:cubicBezTo>
                    <a:pt x="2400458" y="10193"/>
                    <a:pt x="2402693" y="15589"/>
                    <a:pt x="2402693" y="21216"/>
                  </a:cubicBezTo>
                  <a:lnTo>
                    <a:pt x="2402693" y="175887"/>
                  </a:lnTo>
                  <a:cubicBezTo>
                    <a:pt x="2402693" y="181514"/>
                    <a:pt x="2400458" y="186910"/>
                    <a:pt x="2396479" y="190889"/>
                  </a:cubicBezTo>
                  <a:cubicBezTo>
                    <a:pt x="2392500" y="194867"/>
                    <a:pt x="2387104" y="197103"/>
                    <a:pt x="2381477" y="197103"/>
                  </a:cubicBezTo>
                  <a:lnTo>
                    <a:pt x="21216" y="197103"/>
                  </a:lnTo>
                  <a:cubicBezTo>
                    <a:pt x="15589" y="197103"/>
                    <a:pt x="10193" y="194867"/>
                    <a:pt x="6214" y="190889"/>
                  </a:cubicBezTo>
                  <a:cubicBezTo>
                    <a:pt x="2235" y="186910"/>
                    <a:pt x="0" y="181514"/>
                    <a:pt x="0" y="175887"/>
                  </a:cubicBezTo>
                  <a:lnTo>
                    <a:pt x="0" y="21216"/>
                  </a:lnTo>
                  <a:cubicBezTo>
                    <a:pt x="0" y="15589"/>
                    <a:pt x="2235" y="10193"/>
                    <a:pt x="6214" y="6214"/>
                  </a:cubicBezTo>
                  <a:cubicBezTo>
                    <a:pt x="10193" y="2235"/>
                    <a:pt x="15589" y="0"/>
                    <a:pt x="212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2402693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51245" y="5043955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12072" y="5158489"/>
            <a:ext cx="3589438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EVENTUAL CONSISTENCY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009174"/>
            <a:ext cx="12496562" cy="25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4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KAK</a:t>
            </a:r>
            <a:r>
              <a:rPr lang="en-US" b="true" sz="189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O IMPLEMENTIRANO REŠENJE ODGOVARA TRAŽENIM ZAHTEVIMA?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17422" y="6066260"/>
            <a:ext cx="9122725" cy="748374"/>
            <a:chOff x="0" y="0"/>
            <a:chExt cx="2402693" cy="1971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2693" cy="197103"/>
            </a:xfrm>
            <a:custGeom>
              <a:avLst/>
              <a:gdLst/>
              <a:ahLst/>
              <a:cxnLst/>
              <a:rect r="r" b="b" t="t" l="l"/>
              <a:pathLst>
                <a:path h="197103" w="2402693">
                  <a:moveTo>
                    <a:pt x="21216" y="0"/>
                  </a:moveTo>
                  <a:lnTo>
                    <a:pt x="2381477" y="0"/>
                  </a:lnTo>
                  <a:cubicBezTo>
                    <a:pt x="2387104" y="0"/>
                    <a:pt x="2392500" y="2235"/>
                    <a:pt x="2396479" y="6214"/>
                  </a:cubicBezTo>
                  <a:cubicBezTo>
                    <a:pt x="2400458" y="10193"/>
                    <a:pt x="2402693" y="15589"/>
                    <a:pt x="2402693" y="21216"/>
                  </a:cubicBezTo>
                  <a:lnTo>
                    <a:pt x="2402693" y="175887"/>
                  </a:lnTo>
                  <a:cubicBezTo>
                    <a:pt x="2402693" y="181514"/>
                    <a:pt x="2400458" y="186910"/>
                    <a:pt x="2396479" y="190889"/>
                  </a:cubicBezTo>
                  <a:cubicBezTo>
                    <a:pt x="2392500" y="194867"/>
                    <a:pt x="2387104" y="197103"/>
                    <a:pt x="2381477" y="197103"/>
                  </a:cubicBezTo>
                  <a:lnTo>
                    <a:pt x="21216" y="197103"/>
                  </a:lnTo>
                  <a:cubicBezTo>
                    <a:pt x="15589" y="197103"/>
                    <a:pt x="10193" y="194867"/>
                    <a:pt x="6214" y="190889"/>
                  </a:cubicBezTo>
                  <a:cubicBezTo>
                    <a:pt x="2235" y="186910"/>
                    <a:pt x="0" y="181514"/>
                    <a:pt x="0" y="175887"/>
                  </a:cubicBezTo>
                  <a:lnTo>
                    <a:pt x="0" y="21216"/>
                  </a:lnTo>
                  <a:cubicBezTo>
                    <a:pt x="0" y="15589"/>
                    <a:pt x="2235" y="10193"/>
                    <a:pt x="6214" y="6214"/>
                  </a:cubicBezTo>
                  <a:cubicBezTo>
                    <a:pt x="10193" y="2235"/>
                    <a:pt x="15589" y="0"/>
                    <a:pt x="212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2402693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458001" y="6182854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6"/>
                </a:lnTo>
                <a:lnTo>
                  <a:pt x="0" y="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949911" y="6297388"/>
            <a:ext cx="8338228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IMPLEMENTIRAN CRDT G-COUNTER SA MERGE FUNKCIJOM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65414" y="7146367"/>
            <a:ext cx="9122725" cy="748374"/>
            <a:chOff x="0" y="0"/>
            <a:chExt cx="2402693" cy="1971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02693" cy="197103"/>
            </a:xfrm>
            <a:custGeom>
              <a:avLst/>
              <a:gdLst/>
              <a:ahLst/>
              <a:cxnLst/>
              <a:rect r="r" b="b" t="t" l="l"/>
              <a:pathLst>
                <a:path h="197103" w="2402693">
                  <a:moveTo>
                    <a:pt x="21216" y="0"/>
                  </a:moveTo>
                  <a:lnTo>
                    <a:pt x="2381477" y="0"/>
                  </a:lnTo>
                  <a:cubicBezTo>
                    <a:pt x="2387104" y="0"/>
                    <a:pt x="2392500" y="2235"/>
                    <a:pt x="2396479" y="6214"/>
                  </a:cubicBezTo>
                  <a:cubicBezTo>
                    <a:pt x="2400458" y="10193"/>
                    <a:pt x="2402693" y="15589"/>
                    <a:pt x="2402693" y="21216"/>
                  </a:cubicBezTo>
                  <a:lnTo>
                    <a:pt x="2402693" y="175887"/>
                  </a:lnTo>
                  <a:cubicBezTo>
                    <a:pt x="2402693" y="181514"/>
                    <a:pt x="2400458" y="186910"/>
                    <a:pt x="2396479" y="190889"/>
                  </a:cubicBezTo>
                  <a:cubicBezTo>
                    <a:pt x="2392500" y="194867"/>
                    <a:pt x="2387104" y="197103"/>
                    <a:pt x="2381477" y="197103"/>
                  </a:cubicBezTo>
                  <a:lnTo>
                    <a:pt x="21216" y="197103"/>
                  </a:lnTo>
                  <a:cubicBezTo>
                    <a:pt x="15589" y="197103"/>
                    <a:pt x="10193" y="194867"/>
                    <a:pt x="6214" y="190889"/>
                  </a:cubicBezTo>
                  <a:cubicBezTo>
                    <a:pt x="2235" y="186910"/>
                    <a:pt x="0" y="181514"/>
                    <a:pt x="0" y="175887"/>
                  </a:cubicBezTo>
                  <a:lnTo>
                    <a:pt x="0" y="21216"/>
                  </a:lnTo>
                  <a:cubicBezTo>
                    <a:pt x="0" y="15589"/>
                    <a:pt x="2235" y="10193"/>
                    <a:pt x="6214" y="6214"/>
                  </a:cubicBezTo>
                  <a:cubicBezTo>
                    <a:pt x="10193" y="2235"/>
                    <a:pt x="15589" y="0"/>
                    <a:pt x="212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28575"/>
              <a:ext cx="2402693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505993" y="7262961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997903" y="7377494"/>
            <a:ext cx="8338228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OMOGUĆENA KOMUNIKACIJA IZMEĐU REPLIKA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16186" y="1135773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9365373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2244" y="2186245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2" y="0"/>
                </a:lnTo>
                <a:lnTo>
                  <a:pt x="6994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653955"/>
            <a:ext cx="16514364" cy="7086163"/>
          </a:xfrm>
          <a:custGeom>
            <a:avLst/>
            <a:gdLst/>
            <a:ahLst/>
            <a:cxnLst/>
            <a:rect r="r" b="b" t="t" l="l"/>
            <a:pathLst>
              <a:path h="7086163" w="16514364">
                <a:moveTo>
                  <a:pt x="0" y="0"/>
                </a:moveTo>
                <a:lnTo>
                  <a:pt x="16514364" y="0"/>
                </a:lnTo>
                <a:lnTo>
                  <a:pt x="16514364" y="7086163"/>
                </a:lnTo>
                <a:lnTo>
                  <a:pt x="0" y="708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6201" y="4342586"/>
            <a:ext cx="1546214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800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HVALA NA PAŽNJI!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7309" y="-4220033"/>
            <a:ext cx="11706247" cy="11706247"/>
          </a:xfrm>
          <a:custGeom>
            <a:avLst/>
            <a:gdLst/>
            <a:ahLst/>
            <a:cxnLst/>
            <a:rect r="r" b="b" t="t" l="l"/>
            <a:pathLst>
              <a:path h="11706247" w="11706247">
                <a:moveTo>
                  <a:pt x="0" y="0"/>
                </a:moveTo>
                <a:lnTo>
                  <a:pt x="11706248" y="0"/>
                </a:lnTo>
                <a:lnTo>
                  <a:pt x="11706248" y="11706247"/>
                </a:lnTo>
                <a:lnTo>
                  <a:pt x="0" y="1170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1642" y="599973"/>
            <a:ext cx="7714470" cy="8748368"/>
          </a:xfrm>
          <a:custGeom>
            <a:avLst/>
            <a:gdLst/>
            <a:ahLst/>
            <a:cxnLst/>
            <a:rect r="r" b="b" t="t" l="l"/>
            <a:pathLst>
              <a:path h="8748368" w="7714470">
                <a:moveTo>
                  <a:pt x="0" y="0"/>
                </a:moveTo>
                <a:lnTo>
                  <a:pt x="7714469" y="0"/>
                </a:lnTo>
                <a:lnTo>
                  <a:pt x="7714469" y="8748367"/>
                </a:lnTo>
                <a:lnTo>
                  <a:pt x="0" y="8748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7455" y="599973"/>
            <a:ext cx="7714470" cy="8748368"/>
          </a:xfrm>
          <a:custGeom>
            <a:avLst/>
            <a:gdLst/>
            <a:ahLst/>
            <a:cxnLst/>
            <a:rect r="r" b="b" t="t" l="l"/>
            <a:pathLst>
              <a:path h="8748368" w="7714470">
                <a:moveTo>
                  <a:pt x="0" y="0"/>
                </a:moveTo>
                <a:lnTo>
                  <a:pt x="7714469" y="0"/>
                </a:lnTo>
                <a:lnTo>
                  <a:pt x="7714469" y="8748367"/>
                </a:lnTo>
                <a:lnTo>
                  <a:pt x="0" y="8748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23460" y="9455413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244474" y="2202887"/>
            <a:ext cx="5850990" cy="8229600"/>
          </a:xfrm>
          <a:custGeom>
            <a:avLst/>
            <a:gdLst/>
            <a:ahLst/>
            <a:cxnLst/>
            <a:rect r="r" b="b" t="t" l="l"/>
            <a:pathLst>
              <a:path h="8229600" w="5850990">
                <a:moveTo>
                  <a:pt x="0" y="0"/>
                </a:moveTo>
                <a:lnTo>
                  <a:pt x="5850990" y="0"/>
                </a:lnTo>
                <a:lnTo>
                  <a:pt x="5850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53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49335" y="3087796"/>
            <a:ext cx="6520643" cy="8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5893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PROBLEM: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7751" y="984149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386585" y="5512141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79649" y="2231462"/>
            <a:ext cx="5353630" cy="29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09"/>
              </a:lnSpc>
              <a:spcBef>
                <a:spcPct val="0"/>
              </a:spcBef>
            </a:pPr>
            <a:r>
              <a:rPr lang="en-US" sz="2199" spc="74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Scenario: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9649" y="2804524"/>
            <a:ext cx="669156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2000" spc="68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YouTube ima MILIONE korisnika koji istovremeno gledaju video snimke.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655" y="4629628"/>
            <a:ext cx="745252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Kako održati konzistentan broj pregleda?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79649" y="3926530"/>
            <a:ext cx="6833354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❌ LOŠE </a:t>
            </a: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REŠENJE: CENTRALIZOVANA BAZA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2555" y="4367406"/>
            <a:ext cx="5599110" cy="1144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212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⚠️Slaba skalabilnost</a:t>
            </a:r>
          </a:p>
          <a:p>
            <a:pPr algn="l">
              <a:lnSpc>
                <a:spcPts val="3097"/>
              </a:lnSpc>
            </a:pPr>
            <a:r>
              <a:rPr lang="en-US" sz="2212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⚠️Single Point of Failure</a:t>
            </a:r>
          </a:p>
          <a:p>
            <a:pPr algn="l">
              <a:lnSpc>
                <a:spcPts val="3097"/>
              </a:lnSpc>
            </a:pPr>
            <a:r>
              <a:rPr lang="en-US" b="true" sz="221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⚠️Visoka latencija i lock-ovi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75880" y="6127531"/>
            <a:ext cx="6833354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✅</a:t>
            </a: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NAŠE REŠENJE: CRDT (G-COUNTER)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92555" y="6629059"/>
            <a:ext cx="5301898" cy="152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8"/>
              </a:lnSpc>
            </a:pPr>
            <a:r>
              <a:rPr lang="en-US" b="true" sz="2184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✓ Distribuirano</a:t>
            </a:r>
          </a:p>
          <a:p>
            <a:pPr algn="l">
              <a:lnSpc>
                <a:spcPts val="3058"/>
              </a:lnSpc>
            </a:pPr>
            <a:r>
              <a:rPr lang="en-US" b="true" sz="2184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✓ Eventually consistent</a:t>
            </a:r>
          </a:p>
          <a:p>
            <a:pPr algn="l">
              <a:lnSpc>
                <a:spcPts val="3058"/>
              </a:lnSpc>
            </a:pPr>
            <a:r>
              <a:rPr lang="en-US" b="true" sz="2184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✓ Conflict-free </a:t>
            </a:r>
          </a:p>
          <a:p>
            <a:pPr algn="l">
              <a:lnSpc>
                <a:spcPts val="3058"/>
              </a:lnSpc>
            </a:pPr>
            <a:r>
              <a:rPr lang="en-US" b="true" sz="2184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✓ Horizontalno skalabilno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0950" y="936537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58798" y="1543050"/>
            <a:ext cx="8776139" cy="9617687"/>
          </a:xfrm>
          <a:custGeom>
            <a:avLst/>
            <a:gdLst/>
            <a:ahLst/>
            <a:cxnLst/>
            <a:rect r="r" b="b" t="t" l="l"/>
            <a:pathLst>
              <a:path h="9617687" w="8776139">
                <a:moveTo>
                  <a:pt x="0" y="0"/>
                </a:moveTo>
                <a:lnTo>
                  <a:pt x="8776139" y="0"/>
                </a:lnTo>
                <a:lnTo>
                  <a:pt x="8776139" y="9617687"/>
                </a:lnTo>
                <a:lnTo>
                  <a:pt x="0" y="961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1140" y="837130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30304" y="2636395"/>
            <a:ext cx="4637582" cy="4114800"/>
          </a:xfrm>
          <a:custGeom>
            <a:avLst/>
            <a:gdLst/>
            <a:ahLst/>
            <a:cxnLst/>
            <a:rect r="r" b="b" t="t" l="l"/>
            <a:pathLst>
              <a:path h="4114800" w="4637582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53507" y="1028700"/>
            <a:ext cx="7315200" cy="2433967"/>
          </a:xfrm>
          <a:custGeom>
            <a:avLst/>
            <a:gdLst/>
            <a:ahLst/>
            <a:cxnLst/>
            <a:rect r="r" b="b" t="t" l="l"/>
            <a:pathLst>
              <a:path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7"/>
                </a:lnTo>
                <a:lnTo>
                  <a:pt x="0" y="2433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269" y="1524613"/>
            <a:ext cx="5867677" cy="12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b="true" sz="4741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ŠTA JE CRDT?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464179"/>
            <a:ext cx="9330098" cy="348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3"/>
              </a:lnSpc>
            </a:pPr>
            <a:r>
              <a:rPr lang="en-US" b="true" sz="2146" spc="7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Matematička svojstva:</a:t>
            </a:r>
          </a:p>
          <a:p>
            <a:pPr algn="just">
              <a:lnSpc>
                <a:spcPts val="2253"/>
              </a:lnSpc>
            </a:pPr>
          </a:p>
          <a:p>
            <a:pPr algn="just">
              <a:lnSpc>
                <a:spcPts val="3108"/>
              </a:lnSpc>
            </a:pPr>
            <a:r>
              <a:rPr lang="en-US" sz="2220" spc="75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1️⃣ </a:t>
            </a:r>
            <a:r>
              <a:rPr lang="en-US" b="true" sz="2220" spc="75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KOMUTATIVNOST</a:t>
            </a:r>
          </a:p>
          <a:p>
            <a:pPr algn="just" marL="463364" indent="-231682" lvl="1">
              <a:lnSpc>
                <a:spcPts val="3004"/>
              </a:lnSpc>
              <a:buFont typeface="Arial"/>
              <a:buChar char="•"/>
            </a:pPr>
            <a:r>
              <a:rPr lang="en-US" sz="2146" spc="7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Redosled ne utiče na rezultat</a:t>
            </a:r>
          </a:p>
          <a:p>
            <a:pPr algn="just">
              <a:lnSpc>
                <a:spcPts val="2360"/>
              </a:lnSpc>
            </a:pPr>
          </a:p>
          <a:p>
            <a:pPr algn="just">
              <a:lnSpc>
                <a:spcPts val="3108"/>
              </a:lnSpc>
            </a:pPr>
            <a:r>
              <a:rPr lang="en-US" sz="2220" spc="75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2️⃣ </a:t>
            </a:r>
            <a:r>
              <a:rPr lang="en-US" b="true" sz="2220" spc="75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ASOCIJATIVNOST</a:t>
            </a:r>
          </a:p>
          <a:p>
            <a:pPr algn="just" marL="463364" indent="-231682" lvl="1">
              <a:lnSpc>
                <a:spcPts val="3004"/>
              </a:lnSpc>
              <a:buFont typeface="Arial"/>
              <a:buChar char="•"/>
            </a:pPr>
            <a:r>
              <a:rPr lang="en-US" sz="2146" spc="7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Grupisanje ne utiče na rezultat</a:t>
            </a:r>
          </a:p>
          <a:p>
            <a:pPr algn="just">
              <a:lnSpc>
                <a:spcPts val="3004"/>
              </a:lnSpc>
            </a:pPr>
          </a:p>
          <a:p>
            <a:pPr algn="just">
              <a:lnSpc>
                <a:spcPts val="3108"/>
              </a:lnSpc>
            </a:pPr>
            <a:r>
              <a:rPr lang="en-US" sz="2220" spc="75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3️⃣ </a:t>
            </a:r>
            <a:r>
              <a:rPr lang="en-US" b="true" sz="2220" spc="75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IDEMPOTENTNOST</a:t>
            </a:r>
          </a:p>
          <a:p>
            <a:pPr algn="just" marL="463364" indent="-231682" lvl="1">
              <a:lnSpc>
                <a:spcPts val="3004"/>
              </a:lnSpc>
              <a:buFont typeface="Arial"/>
              <a:buChar char="•"/>
            </a:pPr>
            <a:r>
              <a:rPr lang="en-US" sz="2146" spc="7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Višestruki merge istih podataka = isti rezultat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3507" y="3927821"/>
            <a:ext cx="7910097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CRDT = C</a:t>
            </a: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ONFLICT-FREE REPLICATED DATA TYPE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443275"/>
            <a:ext cx="10229308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Vrste: G-Counter, PN-Counter, LWW-Register, OR-Set, MV-Register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5882" y="205628"/>
            <a:ext cx="13764677" cy="12363183"/>
          </a:xfrm>
          <a:custGeom>
            <a:avLst/>
            <a:gdLst/>
            <a:ahLst/>
            <a:cxnLst/>
            <a:rect r="r" b="b" t="t" l="l"/>
            <a:pathLst>
              <a:path h="12363183" w="13764677">
                <a:moveTo>
                  <a:pt x="0" y="0"/>
                </a:moveTo>
                <a:lnTo>
                  <a:pt x="13764677" y="0"/>
                </a:lnTo>
                <a:lnTo>
                  <a:pt x="13764677" y="12363183"/>
                </a:lnTo>
                <a:lnTo>
                  <a:pt x="0" y="1236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33483" y="-5083807"/>
            <a:ext cx="11706247" cy="11706247"/>
          </a:xfrm>
          <a:custGeom>
            <a:avLst/>
            <a:gdLst/>
            <a:ahLst/>
            <a:cxnLst/>
            <a:rect r="r" b="b" t="t" l="l"/>
            <a:pathLst>
              <a:path h="11706247" w="11706247">
                <a:moveTo>
                  <a:pt x="0" y="0"/>
                </a:moveTo>
                <a:lnTo>
                  <a:pt x="11706247" y="0"/>
                </a:lnTo>
                <a:lnTo>
                  <a:pt x="11706247" y="11706247"/>
                </a:lnTo>
                <a:lnTo>
                  <a:pt x="0" y="11706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00950" y="9365373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4062196" y="1351079"/>
            <a:ext cx="6388078" cy="8229600"/>
          </a:xfrm>
          <a:custGeom>
            <a:avLst/>
            <a:gdLst/>
            <a:ahLst/>
            <a:cxnLst/>
            <a:rect r="r" b="b" t="t" l="l"/>
            <a:pathLst>
              <a:path h="8229600" w="6388078">
                <a:moveTo>
                  <a:pt x="0" y="0"/>
                </a:moveTo>
                <a:lnTo>
                  <a:pt x="6388078" y="0"/>
                </a:lnTo>
                <a:lnTo>
                  <a:pt x="63880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48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5882" y="2600443"/>
            <a:ext cx="13524237" cy="48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  <a:spcBef>
                <a:spcPct val="0"/>
              </a:spcBef>
            </a:pPr>
            <a:r>
              <a:rPr lang="en-US" b="true" sz="35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G-COUNTER (GROW-ONLY COUNTER)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73806" y="3563226"/>
            <a:ext cx="10688574" cy="560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844" indent="-247422" lvl="1">
              <a:lnSpc>
                <a:spcPts val="3667"/>
              </a:lnSpc>
              <a:buFont typeface="Arial"/>
              <a:buChar char="•"/>
            </a:pPr>
            <a:r>
              <a:rPr lang="en-US" b="true" sz="22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DEFINICIJA: </a:t>
            </a:r>
          </a:p>
          <a:p>
            <a:pPr algn="l">
              <a:lnSpc>
                <a:spcPts val="3347"/>
              </a:lnSpc>
            </a:pPr>
            <a:r>
              <a:rPr lang="en-US" sz="209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        Podržava isključivo operaciju inkrementiranja.</a:t>
            </a:r>
          </a:p>
          <a:p>
            <a:pPr algn="l" marL="494844" indent="-247422" lvl="1">
              <a:lnSpc>
                <a:spcPts val="3667"/>
              </a:lnSpc>
              <a:buFont typeface="Arial"/>
              <a:buChar char="•"/>
            </a:pPr>
            <a:r>
              <a:rPr lang="en-US" b="true" sz="22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STRUKTURA PODATAKA:</a:t>
            </a:r>
          </a:p>
          <a:p>
            <a:pPr algn="l">
              <a:lnSpc>
                <a:spcPts val="3347"/>
              </a:lnSpc>
            </a:pPr>
            <a:r>
              <a:rPr lang="en-US" sz="209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        </a:t>
            </a:r>
            <a:r>
              <a:rPr lang="en-US" sz="209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Mapa gde svaki čvor ima svoj jedinstveni SLOT.                   </a:t>
            </a:r>
          </a:p>
          <a:p>
            <a:pPr algn="l" marL="494844" indent="-247422" lvl="1">
              <a:lnSpc>
                <a:spcPts val="3667"/>
              </a:lnSpc>
              <a:buFont typeface="Arial"/>
              <a:buChar char="•"/>
            </a:pPr>
            <a:r>
              <a:rPr lang="en-US" b="true" sz="22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LOKALNI UPIS:</a:t>
            </a:r>
          </a:p>
          <a:p>
            <a:pPr algn="l">
              <a:lnSpc>
                <a:spcPts val="3347"/>
              </a:lnSpc>
            </a:pPr>
            <a:r>
              <a:rPr lang="en-US" b="true" sz="20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        </a:t>
            </a:r>
            <a:r>
              <a:rPr lang="en-US" sz="209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Replika sme da menja samo vrednost u svom slotu.</a:t>
            </a:r>
          </a:p>
          <a:p>
            <a:pPr algn="l" marL="494844" indent="-247422" lvl="1">
              <a:lnSpc>
                <a:spcPts val="3667"/>
              </a:lnSpc>
              <a:buFont typeface="Arial"/>
              <a:buChar char="•"/>
            </a:pPr>
            <a:r>
              <a:rPr lang="en-US" b="true" sz="22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MERGE FUNKCIJA:</a:t>
            </a:r>
          </a:p>
          <a:p>
            <a:pPr algn="l">
              <a:lnSpc>
                <a:spcPts val="3347"/>
              </a:lnSpc>
            </a:pPr>
            <a:r>
              <a:rPr lang="en-US" b="true" sz="20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        MERGED[I] = MAX(REPLICAA[I], REPLICAB[I])            </a:t>
            </a:r>
          </a:p>
          <a:p>
            <a:pPr algn="l">
              <a:lnSpc>
                <a:spcPts val="3347"/>
              </a:lnSpc>
            </a:pPr>
            <a:r>
              <a:rPr lang="en-US" b="true" sz="20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        V</a:t>
            </a:r>
            <a:r>
              <a:rPr lang="en-US" sz="209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rednost brojača je zbir svih elemenata mapi.</a:t>
            </a:r>
          </a:p>
          <a:p>
            <a:pPr algn="l" marL="494844" indent="-247422" lvl="1">
              <a:lnSpc>
                <a:spcPts val="3667"/>
              </a:lnSpc>
              <a:buFont typeface="Arial"/>
              <a:buChar char="•"/>
            </a:pPr>
            <a:r>
              <a:rPr lang="en-US" b="true" sz="22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GLAVNE PREDNOSTI:</a:t>
            </a:r>
          </a:p>
          <a:p>
            <a:pPr algn="l">
              <a:lnSpc>
                <a:spcPts val="3347"/>
              </a:lnSpc>
            </a:pPr>
            <a:r>
              <a:rPr lang="en-US" b="true" sz="20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        </a:t>
            </a:r>
            <a:r>
              <a:rPr lang="en-US" sz="209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BEZ KONFLIKATA</a:t>
            </a:r>
          </a:p>
          <a:p>
            <a:pPr algn="l">
              <a:lnSpc>
                <a:spcPts val="3347"/>
              </a:lnSpc>
            </a:pPr>
            <a:r>
              <a:rPr lang="en-US" sz="209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         IDEMPOTENTNOST</a:t>
            </a:r>
          </a:p>
          <a:p>
            <a:pPr algn="l">
              <a:lnSpc>
                <a:spcPts val="3347"/>
              </a:lnSpc>
            </a:pPr>
            <a:r>
              <a:rPr lang="en-US" sz="209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         EVENTUAL CONSISTENCY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7661" y="7898526"/>
            <a:ext cx="19889989" cy="8313610"/>
          </a:xfrm>
          <a:custGeom>
            <a:avLst/>
            <a:gdLst/>
            <a:ahLst/>
            <a:cxnLst/>
            <a:rect r="r" b="b" t="t" l="l"/>
            <a:pathLst>
              <a:path h="8313610" w="19889989">
                <a:moveTo>
                  <a:pt x="0" y="0"/>
                </a:moveTo>
                <a:lnTo>
                  <a:pt x="19889989" y="0"/>
                </a:lnTo>
                <a:lnTo>
                  <a:pt x="19889989" y="8313610"/>
                </a:lnTo>
                <a:lnTo>
                  <a:pt x="0" y="831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9365373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26962" y="4000217"/>
            <a:ext cx="3814194" cy="1155036"/>
            <a:chOff x="0" y="0"/>
            <a:chExt cx="1004561" cy="304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4561" cy="304207"/>
            </a:xfrm>
            <a:custGeom>
              <a:avLst/>
              <a:gdLst/>
              <a:ahLst/>
              <a:cxnLst/>
              <a:rect r="r" b="b" t="t" l="l"/>
              <a:pathLst>
                <a:path h="304207" w="1004561">
                  <a:moveTo>
                    <a:pt x="50744" y="0"/>
                  </a:moveTo>
                  <a:lnTo>
                    <a:pt x="953817" y="0"/>
                  </a:lnTo>
                  <a:cubicBezTo>
                    <a:pt x="967275" y="0"/>
                    <a:pt x="980182" y="5346"/>
                    <a:pt x="989699" y="14863"/>
                  </a:cubicBezTo>
                  <a:cubicBezTo>
                    <a:pt x="999215" y="24379"/>
                    <a:pt x="1004561" y="37286"/>
                    <a:pt x="1004561" y="50744"/>
                  </a:cubicBezTo>
                  <a:lnTo>
                    <a:pt x="1004561" y="253463"/>
                  </a:lnTo>
                  <a:cubicBezTo>
                    <a:pt x="1004561" y="266921"/>
                    <a:pt x="999215" y="279828"/>
                    <a:pt x="989699" y="289344"/>
                  </a:cubicBezTo>
                  <a:cubicBezTo>
                    <a:pt x="980182" y="298861"/>
                    <a:pt x="967275" y="304207"/>
                    <a:pt x="953817" y="304207"/>
                  </a:cubicBezTo>
                  <a:lnTo>
                    <a:pt x="50744" y="304207"/>
                  </a:lnTo>
                  <a:cubicBezTo>
                    <a:pt x="22719" y="304207"/>
                    <a:pt x="0" y="281488"/>
                    <a:pt x="0" y="253463"/>
                  </a:cubicBezTo>
                  <a:lnTo>
                    <a:pt x="0" y="50744"/>
                  </a:lnTo>
                  <a:cubicBezTo>
                    <a:pt x="0" y="37286"/>
                    <a:pt x="5346" y="24379"/>
                    <a:pt x="14863" y="14863"/>
                  </a:cubicBezTo>
                  <a:cubicBezTo>
                    <a:pt x="24379" y="5346"/>
                    <a:pt x="37286" y="0"/>
                    <a:pt x="5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004561" cy="275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12793" y="4116811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6"/>
                </a:lnTo>
                <a:lnTo>
                  <a:pt x="0" y="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91198" y="990600"/>
            <a:ext cx="10793017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2300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Klijenti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0">
            <a:off x="13292151" y="-3075011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2"/>
                </a:moveTo>
                <a:lnTo>
                  <a:pt x="5081025" y="5978572"/>
                </a:lnTo>
                <a:lnTo>
                  <a:pt x="5081025" y="0"/>
                </a:lnTo>
                <a:lnTo>
                  <a:pt x="0" y="0"/>
                </a:lnTo>
                <a:lnTo>
                  <a:pt x="0" y="5978572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783526" y="2110740"/>
            <a:ext cx="6335486" cy="862026"/>
            <a:chOff x="0" y="0"/>
            <a:chExt cx="1303598" cy="177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3598" cy="177372"/>
            </a:xfrm>
            <a:custGeom>
              <a:avLst/>
              <a:gdLst/>
              <a:ahLst/>
              <a:cxnLst/>
              <a:rect r="r" b="b" t="t" l="l"/>
              <a:pathLst>
                <a:path h="177372" w="1303598">
                  <a:moveTo>
                    <a:pt x="23867" y="0"/>
                  </a:moveTo>
                  <a:lnTo>
                    <a:pt x="1279731" y="0"/>
                  </a:lnTo>
                  <a:cubicBezTo>
                    <a:pt x="1286061" y="0"/>
                    <a:pt x="1292132" y="2515"/>
                    <a:pt x="1296608" y="6990"/>
                  </a:cubicBezTo>
                  <a:cubicBezTo>
                    <a:pt x="1301083" y="11466"/>
                    <a:pt x="1303598" y="17537"/>
                    <a:pt x="1303598" y="23867"/>
                  </a:cubicBezTo>
                  <a:lnTo>
                    <a:pt x="1303598" y="153505"/>
                  </a:lnTo>
                  <a:cubicBezTo>
                    <a:pt x="1303598" y="159835"/>
                    <a:pt x="1301083" y="165905"/>
                    <a:pt x="1296608" y="170381"/>
                  </a:cubicBezTo>
                  <a:cubicBezTo>
                    <a:pt x="1292132" y="174857"/>
                    <a:pt x="1286061" y="177372"/>
                    <a:pt x="1279731" y="177372"/>
                  </a:cubicBezTo>
                  <a:lnTo>
                    <a:pt x="23867" y="177372"/>
                  </a:lnTo>
                  <a:cubicBezTo>
                    <a:pt x="17537" y="177372"/>
                    <a:pt x="11466" y="174857"/>
                    <a:pt x="6990" y="170381"/>
                  </a:cubicBezTo>
                  <a:cubicBezTo>
                    <a:pt x="2515" y="165905"/>
                    <a:pt x="0" y="159835"/>
                    <a:pt x="0" y="153505"/>
                  </a:cubicBezTo>
                  <a:lnTo>
                    <a:pt x="0" y="23867"/>
                  </a:lnTo>
                  <a:cubicBezTo>
                    <a:pt x="0" y="17537"/>
                    <a:pt x="2515" y="11466"/>
                    <a:pt x="6990" y="6990"/>
                  </a:cubicBezTo>
                  <a:cubicBezTo>
                    <a:pt x="11466" y="2515"/>
                    <a:pt x="17537" y="0"/>
                    <a:pt x="238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303598" cy="205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5"/>
                </a:lnSpc>
              </a:pPr>
              <a:r>
                <a:rPr lang="en-US" b="true" sz="1739">
                  <a:solidFill>
                    <a:srgbClr val="FFFFFF"/>
                  </a:solidFill>
                  <a:latin typeface="TT Lakes Neue Expanded Bold"/>
                  <a:ea typeface="TT Lakes Neue Expanded Bold"/>
                  <a:cs typeface="TT Lakes Neue Expanded Bold"/>
                  <a:sym typeface="TT Lakes Neue Expanded Bold"/>
                </a:rPr>
                <a:t>NGINX LOAD BALANCER</a:t>
              </a:r>
            </a:p>
            <a:p>
              <a:pPr algn="ctr">
                <a:lnSpc>
                  <a:spcPts val="2015"/>
                </a:lnSpc>
              </a:pPr>
              <a:r>
                <a:rPr lang="en-US" b="true" sz="1439">
                  <a:solidFill>
                    <a:srgbClr val="FFFFFF"/>
                  </a:solidFill>
                  <a:latin typeface="TT Lakes Neue Expanded Bold"/>
                  <a:ea typeface="TT Lakes Neue Expanded Bold"/>
                  <a:cs typeface="TT Lakes Neue Expanded Bold"/>
                  <a:sym typeface="TT Lakes Neue Expanded Bold"/>
                </a:rPr>
                <a:t>BOUND ROBIN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95438" y="1348740"/>
            <a:ext cx="530282" cy="762000"/>
            <a:chOff x="0" y="0"/>
            <a:chExt cx="537832" cy="772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7832" cy="772850"/>
            </a:xfrm>
            <a:custGeom>
              <a:avLst/>
              <a:gdLst/>
              <a:ahLst/>
              <a:cxnLst/>
              <a:rect r="r" b="b" t="t" l="l"/>
              <a:pathLst>
                <a:path h="772850" w="537832">
                  <a:moveTo>
                    <a:pt x="268916" y="772850"/>
                  </a:moveTo>
                  <a:lnTo>
                    <a:pt x="0" y="366450"/>
                  </a:lnTo>
                  <a:lnTo>
                    <a:pt x="203200" y="366450"/>
                  </a:lnTo>
                  <a:lnTo>
                    <a:pt x="203200" y="0"/>
                  </a:lnTo>
                  <a:lnTo>
                    <a:pt x="334632" y="0"/>
                  </a:lnTo>
                  <a:lnTo>
                    <a:pt x="334632" y="366450"/>
                  </a:lnTo>
                  <a:lnTo>
                    <a:pt x="537832" y="366450"/>
                  </a:lnTo>
                  <a:lnTo>
                    <a:pt x="268916" y="7728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19050"/>
              <a:ext cx="131432" cy="652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14632" y="4231345"/>
            <a:ext cx="3038854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REPLIKA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91198" y="409575"/>
            <a:ext cx="1079301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b="true" sz="249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SISTEMSKA ARHITEKTURA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534258" y="4000217"/>
            <a:ext cx="3814194" cy="1155036"/>
            <a:chOff x="0" y="0"/>
            <a:chExt cx="1004561" cy="3042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04561" cy="304207"/>
            </a:xfrm>
            <a:custGeom>
              <a:avLst/>
              <a:gdLst/>
              <a:ahLst/>
              <a:cxnLst/>
              <a:rect r="r" b="b" t="t" l="l"/>
              <a:pathLst>
                <a:path h="304207" w="1004561">
                  <a:moveTo>
                    <a:pt x="50744" y="0"/>
                  </a:moveTo>
                  <a:lnTo>
                    <a:pt x="953817" y="0"/>
                  </a:lnTo>
                  <a:cubicBezTo>
                    <a:pt x="967275" y="0"/>
                    <a:pt x="980182" y="5346"/>
                    <a:pt x="989699" y="14863"/>
                  </a:cubicBezTo>
                  <a:cubicBezTo>
                    <a:pt x="999215" y="24379"/>
                    <a:pt x="1004561" y="37286"/>
                    <a:pt x="1004561" y="50744"/>
                  </a:cubicBezTo>
                  <a:lnTo>
                    <a:pt x="1004561" y="253463"/>
                  </a:lnTo>
                  <a:cubicBezTo>
                    <a:pt x="1004561" y="266921"/>
                    <a:pt x="999215" y="279828"/>
                    <a:pt x="989699" y="289344"/>
                  </a:cubicBezTo>
                  <a:cubicBezTo>
                    <a:pt x="980182" y="298861"/>
                    <a:pt x="967275" y="304207"/>
                    <a:pt x="953817" y="304207"/>
                  </a:cubicBezTo>
                  <a:lnTo>
                    <a:pt x="50744" y="304207"/>
                  </a:lnTo>
                  <a:cubicBezTo>
                    <a:pt x="22719" y="304207"/>
                    <a:pt x="0" y="281488"/>
                    <a:pt x="0" y="253463"/>
                  </a:cubicBezTo>
                  <a:lnTo>
                    <a:pt x="0" y="50744"/>
                  </a:lnTo>
                  <a:cubicBezTo>
                    <a:pt x="0" y="37286"/>
                    <a:pt x="5346" y="24379"/>
                    <a:pt x="14863" y="14863"/>
                  </a:cubicBezTo>
                  <a:cubicBezTo>
                    <a:pt x="24379" y="5346"/>
                    <a:pt x="37286" y="0"/>
                    <a:pt x="5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28575"/>
              <a:ext cx="1004561" cy="275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720089" y="4116811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6"/>
                </a:lnTo>
                <a:lnTo>
                  <a:pt x="0" y="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921928" y="4231345"/>
            <a:ext cx="3038854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REPLIKA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62434" y="4634885"/>
            <a:ext cx="1343251" cy="38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462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Port 8081</a:t>
            </a:r>
          </a:p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b="true" sz="146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push/pull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51199" y="4606310"/>
            <a:ext cx="1385924" cy="38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462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Port 8082</a:t>
            </a:r>
          </a:p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b="true" sz="146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push/pull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9060579" y="2972766"/>
            <a:ext cx="0" cy="35892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>
            <a:off x="5734059" y="3385026"/>
            <a:ext cx="6707296" cy="0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5468918" y="3318351"/>
            <a:ext cx="530282" cy="681866"/>
            <a:chOff x="0" y="0"/>
            <a:chExt cx="537832" cy="6915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37832" cy="691575"/>
            </a:xfrm>
            <a:custGeom>
              <a:avLst/>
              <a:gdLst/>
              <a:ahLst/>
              <a:cxnLst/>
              <a:rect r="r" b="b" t="t" l="l"/>
              <a:pathLst>
                <a:path h="691575" w="537832">
                  <a:moveTo>
                    <a:pt x="268916" y="691575"/>
                  </a:moveTo>
                  <a:lnTo>
                    <a:pt x="0" y="285175"/>
                  </a:lnTo>
                  <a:lnTo>
                    <a:pt x="203200" y="285175"/>
                  </a:lnTo>
                  <a:lnTo>
                    <a:pt x="203200" y="0"/>
                  </a:lnTo>
                  <a:lnTo>
                    <a:pt x="334632" y="0"/>
                  </a:lnTo>
                  <a:lnTo>
                    <a:pt x="334632" y="285175"/>
                  </a:lnTo>
                  <a:lnTo>
                    <a:pt x="537832" y="285175"/>
                  </a:lnTo>
                  <a:lnTo>
                    <a:pt x="268916" y="6915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203200" y="19050"/>
              <a:ext cx="131432" cy="570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21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19013" y="3331686"/>
            <a:ext cx="530282" cy="668531"/>
            <a:chOff x="0" y="0"/>
            <a:chExt cx="537832" cy="6780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37832" cy="678050"/>
            </a:xfrm>
            <a:custGeom>
              <a:avLst/>
              <a:gdLst/>
              <a:ahLst/>
              <a:cxnLst/>
              <a:rect r="r" b="b" t="t" l="l"/>
              <a:pathLst>
                <a:path h="678050" w="537832">
                  <a:moveTo>
                    <a:pt x="268916" y="678050"/>
                  </a:moveTo>
                  <a:lnTo>
                    <a:pt x="0" y="271650"/>
                  </a:lnTo>
                  <a:lnTo>
                    <a:pt x="203200" y="271650"/>
                  </a:lnTo>
                  <a:lnTo>
                    <a:pt x="203200" y="0"/>
                  </a:lnTo>
                  <a:lnTo>
                    <a:pt x="334632" y="0"/>
                  </a:lnTo>
                  <a:lnTo>
                    <a:pt x="334632" y="271650"/>
                  </a:lnTo>
                  <a:lnTo>
                    <a:pt x="537832" y="271650"/>
                  </a:lnTo>
                  <a:lnTo>
                    <a:pt x="268916" y="6780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203200" y="19050"/>
              <a:ext cx="131432" cy="55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21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7641156" y="4380314"/>
            <a:ext cx="289310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7641156" y="4783884"/>
            <a:ext cx="2893102" cy="95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5468918" y="5155253"/>
            <a:ext cx="530282" cy="681866"/>
            <a:chOff x="0" y="0"/>
            <a:chExt cx="537832" cy="6915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37832" cy="691575"/>
            </a:xfrm>
            <a:custGeom>
              <a:avLst/>
              <a:gdLst/>
              <a:ahLst/>
              <a:cxnLst/>
              <a:rect r="r" b="b" t="t" l="l"/>
              <a:pathLst>
                <a:path h="691575" w="537832">
                  <a:moveTo>
                    <a:pt x="268916" y="691575"/>
                  </a:moveTo>
                  <a:lnTo>
                    <a:pt x="0" y="285175"/>
                  </a:lnTo>
                  <a:lnTo>
                    <a:pt x="203200" y="285175"/>
                  </a:lnTo>
                  <a:lnTo>
                    <a:pt x="203200" y="0"/>
                  </a:lnTo>
                  <a:lnTo>
                    <a:pt x="334632" y="0"/>
                  </a:lnTo>
                  <a:lnTo>
                    <a:pt x="334632" y="285175"/>
                  </a:lnTo>
                  <a:lnTo>
                    <a:pt x="537832" y="285175"/>
                  </a:lnTo>
                  <a:lnTo>
                    <a:pt x="268916" y="6915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203200" y="19050"/>
              <a:ext cx="131432" cy="570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21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176214" y="5155253"/>
            <a:ext cx="530282" cy="681866"/>
            <a:chOff x="0" y="0"/>
            <a:chExt cx="537832" cy="6915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37832" cy="691575"/>
            </a:xfrm>
            <a:custGeom>
              <a:avLst/>
              <a:gdLst/>
              <a:ahLst/>
              <a:cxnLst/>
              <a:rect r="r" b="b" t="t" l="l"/>
              <a:pathLst>
                <a:path h="691575" w="537832">
                  <a:moveTo>
                    <a:pt x="268916" y="691575"/>
                  </a:moveTo>
                  <a:lnTo>
                    <a:pt x="0" y="285175"/>
                  </a:lnTo>
                  <a:lnTo>
                    <a:pt x="203200" y="285175"/>
                  </a:lnTo>
                  <a:lnTo>
                    <a:pt x="203200" y="0"/>
                  </a:lnTo>
                  <a:lnTo>
                    <a:pt x="334632" y="0"/>
                  </a:lnTo>
                  <a:lnTo>
                    <a:pt x="334632" y="285175"/>
                  </a:lnTo>
                  <a:lnTo>
                    <a:pt x="537832" y="285175"/>
                  </a:lnTo>
                  <a:lnTo>
                    <a:pt x="268916" y="6915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203200" y="19050"/>
              <a:ext cx="131432" cy="570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21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3826962" y="5837119"/>
            <a:ext cx="3814194" cy="1843738"/>
            <a:chOff x="0" y="0"/>
            <a:chExt cx="1004561" cy="48559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04561" cy="485594"/>
            </a:xfrm>
            <a:custGeom>
              <a:avLst/>
              <a:gdLst/>
              <a:ahLst/>
              <a:cxnLst/>
              <a:rect r="r" b="b" t="t" l="l"/>
              <a:pathLst>
                <a:path h="485594" w="1004561">
                  <a:moveTo>
                    <a:pt x="50744" y="0"/>
                  </a:moveTo>
                  <a:lnTo>
                    <a:pt x="953817" y="0"/>
                  </a:lnTo>
                  <a:cubicBezTo>
                    <a:pt x="967275" y="0"/>
                    <a:pt x="980182" y="5346"/>
                    <a:pt x="989699" y="14863"/>
                  </a:cubicBezTo>
                  <a:cubicBezTo>
                    <a:pt x="999215" y="24379"/>
                    <a:pt x="1004561" y="37286"/>
                    <a:pt x="1004561" y="50744"/>
                  </a:cubicBezTo>
                  <a:lnTo>
                    <a:pt x="1004561" y="434850"/>
                  </a:lnTo>
                  <a:cubicBezTo>
                    <a:pt x="1004561" y="448308"/>
                    <a:pt x="999215" y="461215"/>
                    <a:pt x="989699" y="470731"/>
                  </a:cubicBezTo>
                  <a:cubicBezTo>
                    <a:pt x="980182" y="480247"/>
                    <a:pt x="967275" y="485594"/>
                    <a:pt x="953817" y="485594"/>
                  </a:cubicBezTo>
                  <a:lnTo>
                    <a:pt x="50744" y="485594"/>
                  </a:lnTo>
                  <a:cubicBezTo>
                    <a:pt x="22719" y="485594"/>
                    <a:pt x="0" y="462875"/>
                    <a:pt x="0" y="434850"/>
                  </a:cubicBezTo>
                  <a:lnTo>
                    <a:pt x="0" y="50744"/>
                  </a:lnTo>
                  <a:cubicBezTo>
                    <a:pt x="0" y="37286"/>
                    <a:pt x="5346" y="24379"/>
                    <a:pt x="14863" y="14863"/>
                  </a:cubicBezTo>
                  <a:cubicBezTo>
                    <a:pt x="24379" y="5346"/>
                    <a:pt x="37286" y="0"/>
                    <a:pt x="5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28575"/>
              <a:ext cx="1004561" cy="4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4214632" y="6068247"/>
            <a:ext cx="3038854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POSTGRESQL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887425" y="6471787"/>
            <a:ext cx="1693267" cy="38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462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view_counts_ </a:t>
            </a:r>
          </a:p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b="true" sz="146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replica_1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138821" y="7103160"/>
            <a:ext cx="1190476" cy="38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46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video_id</a:t>
            </a:r>
          </a:p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46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count: 58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0534258" y="5837119"/>
            <a:ext cx="3814194" cy="1843738"/>
            <a:chOff x="0" y="0"/>
            <a:chExt cx="1004561" cy="485594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004561" cy="485594"/>
            </a:xfrm>
            <a:custGeom>
              <a:avLst/>
              <a:gdLst/>
              <a:ahLst/>
              <a:cxnLst/>
              <a:rect r="r" b="b" t="t" l="l"/>
              <a:pathLst>
                <a:path h="485594" w="1004561">
                  <a:moveTo>
                    <a:pt x="50744" y="0"/>
                  </a:moveTo>
                  <a:lnTo>
                    <a:pt x="953817" y="0"/>
                  </a:lnTo>
                  <a:cubicBezTo>
                    <a:pt x="967275" y="0"/>
                    <a:pt x="980182" y="5346"/>
                    <a:pt x="989699" y="14863"/>
                  </a:cubicBezTo>
                  <a:cubicBezTo>
                    <a:pt x="999215" y="24379"/>
                    <a:pt x="1004561" y="37286"/>
                    <a:pt x="1004561" y="50744"/>
                  </a:cubicBezTo>
                  <a:lnTo>
                    <a:pt x="1004561" y="434850"/>
                  </a:lnTo>
                  <a:cubicBezTo>
                    <a:pt x="1004561" y="448308"/>
                    <a:pt x="999215" y="461215"/>
                    <a:pt x="989699" y="470731"/>
                  </a:cubicBezTo>
                  <a:cubicBezTo>
                    <a:pt x="980182" y="480247"/>
                    <a:pt x="967275" y="485594"/>
                    <a:pt x="953817" y="485594"/>
                  </a:cubicBezTo>
                  <a:lnTo>
                    <a:pt x="50744" y="485594"/>
                  </a:lnTo>
                  <a:cubicBezTo>
                    <a:pt x="22719" y="485594"/>
                    <a:pt x="0" y="462875"/>
                    <a:pt x="0" y="434850"/>
                  </a:cubicBezTo>
                  <a:lnTo>
                    <a:pt x="0" y="50744"/>
                  </a:lnTo>
                  <a:cubicBezTo>
                    <a:pt x="0" y="37286"/>
                    <a:pt x="5346" y="24379"/>
                    <a:pt x="14863" y="14863"/>
                  </a:cubicBezTo>
                  <a:cubicBezTo>
                    <a:pt x="24379" y="5346"/>
                    <a:pt x="37286" y="0"/>
                    <a:pt x="5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28575"/>
              <a:ext cx="1004561" cy="4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0921928" y="6068247"/>
            <a:ext cx="3038854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POSTGRESQL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594721" y="6471787"/>
            <a:ext cx="1693267" cy="38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462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view_counts_ </a:t>
            </a:r>
          </a:p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b="true" sz="146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replica_2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858693" y="7103160"/>
            <a:ext cx="1165324" cy="38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46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video_id</a:t>
            </a:r>
          </a:p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46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count: 42</a:t>
            </a:r>
          </a:p>
        </p:txBody>
      </p:sp>
      <p:sp>
        <p:nvSpPr>
          <p:cNvPr name="AutoShape 56" id="56"/>
          <p:cNvSpPr/>
          <p:nvPr/>
        </p:nvSpPr>
        <p:spPr>
          <a:xfrm flipH="true" flipV="true">
            <a:off x="5657808" y="8030253"/>
            <a:ext cx="6858183" cy="9525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V="true">
            <a:off x="5734059" y="7680858"/>
            <a:ext cx="0" cy="35892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12444161" y="7680858"/>
            <a:ext cx="0" cy="35892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9" id="59"/>
          <p:cNvGrpSpPr/>
          <p:nvPr/>
        </p:nvGrpSpPr>
        <p:grpSpPr>
          <a:xfrm rot="0">
            <a:off x="7531136" y="7909458"/>
            <a:ext cx="3058886" cy="862026"/>
            <a:chOff x="0" y="0"/>
            <a:chExt cx="629401" cy="17737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29400" cy="177372"/>
            </a:xfrm>
            <a:custGeom>
              <a:avLst/>
              <a:gdLst/>
              <a:ahLst/>
              <a:cxnLst/>
              <a:rect r="r" b="b" t="t" l="l"/>
              <a:pathLst>
                <a:path h="177372" w="629400">
                  <a:moveTo>
                    <a:pt x="49433" y="0"/>
                  </a:moveTo>
                  <a:lnTo>
                    <a:pt x="579968" y="0"/>
                  </a:lnTo>
                  <a:cubicBezTo>
                    <a:pt x="593078" y="0"/>
                    <a:pt x="605652" y="5208"/>
                    <a:pt x="614922" y="14479"/>
                  </a:cubicBezTo>
                  <a:cubicBezTo>
                    <a:pt x="624192" y="23749"/>
                    <a:pt x="629400" y="36322"/>
                    <a:pt x="629400" y="49433"/>
                  </a:cubicBezTo>
                  <a:lnTo>
                    <a:pt x="629400" y="127939"/>
                  </a:lnTo>
                  <a:cubicBezTo>
                    <a:pt x="629400" y="141049"/>
                    <a:pt x="624192" y="153623"/>
                    <a:pt x="614922" y="162893"/>
                  </a:cubicBezTo>
                  <a:cubicBezTo>
                    <a:pt x="605652" y="172164"/>
                    <a:pt x="593078" y="177372"/>
                    <a:pt x="579968" y="177372"/>
                  </a:cubicBezTo>
                  <a:lnTo>
                    <a:pt x="49433" y="177372"/>
                  </a:lnTo>
                  <a:cubicBezTo>
                    <a:pt x="36322" y="177372"/>
                    <a:pt x="23749" y="172164"/>
                    <a:pt x="14479" y="162893"/>
                  </a:cubicBezTo>
                  <a:cubicBezTo>
                    <a:pt x="5208" y="153623"/>
                    <a:pt x="0" y="141049"/>
                    <a:pt x="0" y="127939"/>
                  </a:cubicBezTo>
                  <a:lnTo>
                    <a:pt x="0" y="49433"/>
                  </a:lnTo>
                  <a:cubicBezTo>
                    <a:pt x="0" y="36322"/>
                    <a:pt x="5208" y="23749"/>
                    <a:pt x="14479" y="14479"/>
                  </a:cubicBezTo>
                  <a:cubicBezTo>
                    <a:pt x="23749" y="5208"/>
                    <a:pt x="36322" y="0"/>
                    <a:pt x="494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629401" cy="205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5"/>
                </a:lnSpc>
              </a:pPr>
              <a:r>
                <a:rPr lang="en-US" b="true" sz="1739">
                  <a:solidFill>
                    <a:srgbClr val="FFFFFF"/>
                  </a:solidFill>
                  <a:latin typeface="TT Lakes Neue Expanded Bold"/>
                  <a:ea typeface="TT Lakes Neue Expanded Bold"/>
                  <a:cs typeface="TT Lakes Neue Expanded Bold"/>
                  <a:sym typeface="TT Lakes Neue Expanded Bold"/>
                </a:rPr>
                <a:t>MERGE FUNKCIJA (G-Counter)</a:t>
              </a: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7728162" y="8839878"/>
            <a:ext cx="2719090" cy="18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46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TOTAL: 58 + 42 = 100 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471155" y="1882847"/>
            <a:ext cx="3280044" cy="18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462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 100 requests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3415"/>
            <a:ext cx="12571225" cy="11291245"/>
          </a:xfrm>
          <a:custGeom>
            <a:avLst/>
            <a:gdLst/>
            <a:ahLst/>
            <a:cxnLst/>
            <a:rect r="r" b="b" t="t" l="l"/>
            <a:pathLst>
              <a:path h="11291245" w="12571225">
                <a:moveTo>
                  <a:pt x="0" y="0"/>
                </a:moveTo>
                <a:lnTo>
                  <a:pt x="12571225" y="0"/>
                </a:lnTo>
                <a:lnTo>
                  <a:pt x="12571225" y="11291245"/>
                </a:lnTo>
                <a:lnTo>
                  <a:pt x="0" y="11291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9370710"/>
            <a:ext cx="3086100" cy="2562491"/>
            <a:chOff x="0" y="0"/>
            <a:chExt cx="812800" cy="6748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74895"/>
            </a:xfrm>
            <a:custGeom>
              <a:avLst/>
              <a:gdLst/>
              <a:ahLst/>
              <a:cxnLst/>
              <a:rect r="r" b="b" t="t" l="l"/>
              <a:pathLst>
                <a:path h="674895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612179"/>
                  </a:lnTo>
                  <a:cubicBezTo>
                    <a:pt x="812800" y="628812"/>
                    <a:pt x="806192" y="644764"/>
                    <a:pt x="794431" y="656526"/>
                  </a:cubicBezTo>
                  <a:cubicBezTo>
                    <a:pt x="782669" y="668287"/>
                    <a:pt x="766717" y="674895"/>
                    <a:pt x="750084" y="674895"/>
                  </a:cubicBezTo>
                  <a:lnTo>
                    <a:pt x="62716" y="674895"/>
                  </a:lnTo>
                  <a:cubicBezTo>
                    <a:pt x="46083" y="674895"/>
                    <a:pt x="30131" y="668287"/>
                    <a:pt x="18369" y="656526"/>
                  </a:cubicBezTo>
                  <a:cubicBezTo>
                    <a:pt x="6608" y="644764"/>
                    <a:pt x="0" y="628812"/>
                    <a:pt x="0" y="612179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812800" cy="646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38100" y="1879995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5" y="0"/>
                </a:lnTo>
                <a:lnTo>
                  <a:pt x="4607175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55069" y="3257416"/>
            <a:ext cx="5873365" cy="6000884"/>
          </a:xfrm>
          <a:custGeom>
            <a:avLst/>
            <a:gdLst/>
            <a:ahLst/>
            <a:cxnLst/>
            <a:rect r="r" b="b" t="t" l="l"/>
            <a:pathLst>
              <a:path h="6000884" w="5873365">
                <a:moveTo>
                  <a:pt x="0" y="0"/>
                </a:moveTo>
                <a:lnTo>
                  <a:pt x="5873365" y="0"/>
                </a:lnTo>
                <a:lnTo>
                  <a:pt x="5873365" y="6000884"/>
                </a:lnTo>
                <a:lnTo>
                  <a:pt x="0" y="6000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6018" y="2011237"/>
            <a:ext cx="13292568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600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KOMUNIKACIJA IZMEĐU REPLIKA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6018" y="3081465"/>
            <a:ext cx="7069102" cy="69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26"/>
              </a:lnSpc>
              <a:spcBef>
                <a:spcPct val="0"/>
              </a:spcBef>
            </a:pPr>
            <a:r>
              <a:rPr lang="en-US" sz="1739" spc="59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I</a:t>
            </a:r>
            <a:r>
              <a:rPr lang="en-US" sz="1739" spc="59">
                <a:solidFill>
                  <a:srgbClr val="FFFFFF"/>
                </a:solidFill>
                <a:latin typeface="TT Lakes Neue Expanded"/>
                <a:ea typeface="TT Lakes Neue Expanded"/>
                <a:cs typeface="TT Lakes Neue Expanded"/>
                <a:sym typeface="TT Lakes Neue Expanded"/>
              </a:rPr>
              <a:t>mplementirane strategije sinhronizacije:</a:t>
            </a:r>
          </a:p>
          <a:p>
            <a:pPr algn="just">
              <a:lnSpc>
                <a:spcPts val="1826"/>
              </a:lnSpc>
              <a:spcBef>
                <a:spcPct val="0"/>
              </a:spcBef>
            </a:pPr>
          </a:p>
          <a:p>
            <a:pPr algn="just">
              <a:lnSpc>
                <a:spcPts val="182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46189" y="3669537"/>
            <a:ext cx="3554611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1️⃣</a:t>
            </a:r>
            <a:r>
              <a:rPr lang="en-US" b="true" sz="180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PUSH-BASED SYNC</a:t>
            </a:r>
          </a:p>
          <a:p>
            <a:pPr algn="ctr">
              <a:lnSpc>
                <a:spcPts val="189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52060" y="4005557"/>
            <a:ext cx="7777162" cy="95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255" indent="-198628" lvl="1">
              <a:lnSpc>
                <a:spcPts val="2575"/>
              </a:lnSpc>
              <a:buFont typeface="Arial"/>
              <a:buChar char="•"/>
            </a:pPr>
            <a:r>
              <a:rPr lang="en-US" b="true" sz="18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</a:t>
            </a:r>
            <a:r>
              <a:rPr lang="en-US" b="true" sz="18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osle svakog inkrementa: POST /api/crdt/sync</a:t>
            </a:r>
          </a:p>
          <a:p>
            <a:pPr algn="l" marL="397255" indent="-198628" lvl="1">
              <a:lnSpc>
                <a:spcPts val="2575"/>
              </a:lnSpc>
              <a:buFont typeface="Arial"/>
              <a:buChar char="•"/>
            </a:pPr>
            <a:r>
              <a:rPr lang="en-US" b="true" sz="18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Asinhrono (@Async)</a:t>
            </a:r>
          </a:p>
          <a:p>
            <a:pPr algn="l" marL="397255" indent="-198628" lvl="1">
              <a:lnSpc>
                <a:spcPts val="2575"/>
              </a:lnSpc>
              <a:buFont typeface="Arial"/>
              <a:buChar char="•"/>
            </a:pPr>
            <a:r>
              <a:rPr lang="en-US" b="true" sz="18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Brza propagacija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7856" y="5437741"/>
            <a:ext cx="3457218" cy="2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2️⃣</a:t>
            </a:r>
            <a:r>
              <a:rPr lang="en-US" b="true" sz="180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PULL-BASED SYNC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2060" y="5796924"/>
            <a:ext cx="11068264" cy="127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6994" indent="-198497" lvl="1">
              <a:lnSpc>
                <a:spcPts val="2574"/>
              </a:lnSpc>
              <a:buFont typeface="Arial"/>
              <a:buChar char="•"/>
            </a:pPr>
            <a:r>
              <a:rPr lang="en-US" b="true" sz="1838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N</a:t>
            </a:r>
            <a:r>
              <a:rPr lang="en-US" b="true" sz="1838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a svakih 30 sekundi (@Scheduled) : GET /api/crdt/state/{videoId}</a:t>
            </a:r>
          </a:p>
          <a:p>
            <a:pPr algn="l" marL="396994" indent="-198497" lvl="1">
              <a:lnSpc>
                <a:spcPts val="2574"/>
              </a:lnSpc>
              <a:buFont typeface="Arial"/>
              <a:buChar char="•"/>
            </a:pPr>
            <a:r>
              <a:rPr lang="en-US" b="true" sz="1838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Radi merge</a:t>
            </a:r>
          </a:p>
          <a:p>
            <a:pPr algn="l" marL="396994" indent="-198497" lvl="1">
              <a:lnSpc>
                <a:spcPts val="2574"/>
              </a:lnSpc>
              <a:buFont typeface="Arial"/>
              <a:buChar char="•"/>
            </a:pPr>
            <a:r>
              <a:rPr lang="en-US" b="true" sz="1838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Ažurira bazu</a:t>
            </a:r>
          </a:p>
          <a:p>
            <a:pPr algn="l" marL="396994" indent="-198497" lvl="1">
              <a:lnSpc>
                <a:spcPts val="2574"/>
              </a:lnSpc>
              <a:buFont typeface="Arial"/>
              <a:buChar char="•"/>
            </a:pPr>
            <a:r>
              <a:rPr lang="en-US" b="true" sz="1838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Garantuje eventual consistency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238" y="7572008"/>
            <a:ext cx="3015496" cy="2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3️⃣</a:t>
            </a:r>
            <a:r>
              <a:rPr lang="en-US" b="true" sz="180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 SYNC-ON-READ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2060" y="7929001"/>
            <a:ext cx="9858896" cy="94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541" indent="-198770" lvl="1">
              <a:lnSpc>
                <a:spcPts val="2577"/>
              </a:lnSpc>
              <a:buFont typeface="Arial"/>
              <a:buChar char="•"/>
            </a:pPr>
            <a:r>
              <a:rPr lang="en-US" b="true" sz="1841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</a:t>
            </a:r>
            <a:r>
              <a:rPr lang="en-US" b="true" sz="1841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re svakog čitanja (GET /views-crdt)  : Pull + Merge + Return</a:t>
            </a:r>
          </a:p>
          <a:p>
            <a:pPr algn="l" marL="397541" indent="-198770" lvl="1">
              <a:lnSpc>
                <a:spcPts val="2577"/>
              </a:lnSpc>
              <a:buFont typeface="Arial"/>
              <a:buChar char="•"/>
            </a:pPr>
            <a:r>
              <a:rPr lang="en-US" b="true" sz="1841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Garantuje svežinu podataka</a:t>
            </a:r>
          </a:p>
          <a:p>
            <a:pPr algn="l" marL="397541" indent="-198770" lvl="1">
              <a:lnSpc>
                <a:spcPts val="2577"/>
              </a:lnSpc>
              <a:buFont typeface="Arial"/>
              <a:buChar char="•"/>
            </a:pPr>
            <a:r>
              <a:rPr lang="en-US" b="true" sz="1841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Sigurna konzistentnost za klijenta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3483" y="-5083807"/>
            <a:ext cx="11706247" cy="11706247"/>
          </a:xfrm>
          <a:custGeom>
            <a:avLst/>
            <a:gdLst/>
            <a:ahLst/>
            <a:cxnLst/>
            <a:rect r="r" b="b" t="t" l="l"/>
            <a:pathLst>
              <a:path h="11706247" w="11706247">
                <a:moveTo>
                  <a:pt x="0" y="0"/>
                </a:moveTo>
                <a:lnTo>
                  <a:pt x="11706247" y="0"/>
                </a:lnTo>
                <a:lnTo>
                  <a:pt x="11706247" y="11706247"/>
                </a:lnTo>
                <a:lnTo>
                  <a:pt x="0" y="1170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9365373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82425" y="1193561"/>
            <a:ext cx="14044226" cy="789987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69756" y="357347"/>
            <a:ext cx="11069562" cy="65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b="true" sz="4741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DEMO SNIMAK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0107" y="8767636"/>
            <a:ext cx="7315200" cy="2433967"/>
          </a:xfrm>
          <a:custGeom>
            <a:avLst/>
            <a:gdLst/>
            <a:ahLst/>
            <a:cxnLst/>
            <a:rect r="r" b="b" t="t" l="l"/>
            <a:pathLst>
              <a:path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9365373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540508" y="5987408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1"/>
                </a:moveTo>
                <a:lnTo>
                  <a:pt x="5081025" y="5978571"/>
                </a:lnTo>
                <a:lnTo>
                  <a:pt x="5081025" y="0"/>
                </a:lnTo>
                <a:lnTo>
                  <a:pt x="0" y="0"/>
                </a:lnTo>
                <a:lnTo>
                  <a:pt x="0" y="597857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1273" y="1095375"/>
            <a:ext cx="15045455" cy="12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b="true" sz="4741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DA LI JE DOPUSTIVO DA REPLIKE NISU ODMAH SINHRONIZOVANE? 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-3709327" y="5778350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1"/>
                </a:moveTo>
                <a:lnTo>
                  <a:pt x="5081025" y="5978571"/>
                </a:lnTo>
                <a:lnTo>
                  <a:pt x="5081025" y="0"/>
                </a:lnTo>
                <a:lnTo>
                  <a:pt x="0" y="0"/>
                </a:lnTo>
                <a:lnTo>
                  <a:pt x="0" y="597857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35487" y="2781853"/>
            <a:ext cx="8327451" cy="5751018"/>
            <a:chOff x="0" y="0"/>
            <a:chExt cx="2193238" cy="1514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3238" cy="1514671"/>
            </a:xfrm>
            <a:custGeom>
              <a:avLst/>
              <a:gdLst/>
              <a:ahLst/>
              <a:cxnLst/>
              <a:rect r="r" b="b" t="t" l="l"/>
              <a:pathLst>
                <a:path h="1514671" w="2193238">
                  <a:moveTo>
                    <a:pt x="23242" y="0"/>
                  </a:moveTo>
                  <a:lnTo>
                    <a:pt x="2169996" y="0"/>
                  </a:lnTo>
                  <a:cubicBezTo>
                    <a:pt x="2176160" y="0"/>
                    <a:pt x="2182072" y="2449"/>
                    <a:pt x="2186430" y="6807"/>
                  </a:cubicBezTo>
                  <a:cubicBezTo>
                    <a:pt x="2190789" y="11166"/>
                    <a:pt x="2193238" y="17078"/>
                    <a:pt x="2193238" y="23242"/>
                  </a:cubicBezTo>
                  <a:lnTo>
                    <a:pt x="2193238" y="1491429"/>
                  </a:lnTo>
                  <a:cubicBezTo>
                    <a:pt x="2193238" y="1497593"/>
                    <a:pt x="2190789" y="1503505"/>
                    <a:pt x="2186430" y="1507864"/>
                  </a:cubicBezTo>
                  <a:cubicBezTo>
                    <a:pt x="2182072" y="1512223"/>
                    <a:pt x="2176160" y="1514671"/>
                    <a:pt x="2169996" y="1514671"/>
                  </a:cubicBezTo>
                  <a:lnTo>
                    <a:pt x="23242" y="1514671"/>
                  </a:lnTo>
                  <a:cubicBezTo>
                    <a:pt x="17078" y="1514671"/>
                    <a:pt x="11166" y="1512223"/>
                    <a:pt x="6807" y="1507864"/>
                  </a:cubicBezTo>
                  <a:cubicBezTo>
                    <a:pt x="2449" y="1503505"/>
                    <a:pt x="0" y="1497593"/>
                    <a:pt x="0" y="1491429"/>
                  </a:cubicBezTo>
                  <a:lnTo>
                    <a:pt x="0" y="23242"/>
                  </a:lnTo>
                  <a:cubicBezTo>
                    <a:pt x="0" y="17078"/>
                    <a:pt x="2449" y="11166"/>
                    <a:pt x="6807" y="6807"/>
                  </a:cubicBezTo>
                  <a:cubicBezTo>
                    <a:pt x="11166" y="2449"/>
                    <a:pt x="17078" y="0"/>
                    <a:pt x="232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2193238" cy="148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0575" y="2781853"/>
            <a:ext cx="1602246" cy="5751018"/>
            <a:chOff x="0" y="0"/>
            <a:chExt cx="421991" cy="15146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1991" cy="1514671"/>
            </a:xfrm>
            <a:custGeom>
              <a:avLst/>
              <a:gdLst/>
              <a:ahLst/>
              <a:cxnLst/>
              <a:rect r="r" b="b" t="t" l="l"/>
              <a:pathLst>
                <a:path h="1514671" w="421991">
                  <a:moveTo>
                    <a:pt x="120798" y="0"/>
                  </a:moveTo>
                  <a:lnTo>
                    <a:pt x="301193" y="0"/>
                  </a:lnTo>
                  <a:cubicBezTo>
                    <a:pt x="333231" y="0"/>
                    <a:pt x="363956" y="12727"/>
                    <a:pt x="386610" y="35381"/>
                  </a:cubicBezTo>
                  <a:cubicBezTo>
                    <a:pt x="409264" y="58035"/>
                    <a:pt x="421991" y="88760"/>
                    <a:pt x="421991" y="120798"/>
                  </a:cubicBezTo>
                  <a:lnTo>
                    <a:pt x="421991" y="1393874"/>
                  </a:lnTo>
                  <a:cubicBezTo>
                    <a:pt x="421991" y="1460588"/>
                    <a:pt x="367908" y="1514671"/>
                    <a:pt x="301193" y="1514671"/>
                  </a:cubicBezTo>
                  <a:lnTo>
                    <a:pt x="120798" y="1514671"/>
                  </a:lnTo>
                  <a:cubicBezTo>
                    <a:pt x="88760" y="1514671"/>
                    <a:pt x="58035" y="1501945"/>
                    <a:pt x="35381" y="1479291"/>
                  </a:cubicBezTo>
                  <a:cubicBezTo>
                    <a:pt x="12727" y="1456636"/>
                    <a:pt x="0" y="1425911"/>
                    <a:pt x="0" y="1393874"/>
                  </a:cubicBezTo>
                  <a:lnTo>
                    <a:pt x="0" y="120798"/>
                  </a:lnTo>
                  <a:cubicBezTo>
                    <a:pt x="0" y="88760"/>
                    <a:pt x="12727" y="58035"/>
                    <a:pt x="35381" y="35381"/>
                  </a:cubicBezTo>
                  <a:cubicBezTo>
                    <a:pt x="58035" y="12727"/>
                    <a:pt x="88760" y="0"/>
                    <a:pt x="1207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5400000"/>
            </a:gra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421991" cy="148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018073" y="5632963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89781" y="2781853"/>
            <a:ext cx="8106703" cy="5751018"/>
            <a:chOff x="0" y="0"/>
            <a:chExt cx="2135099" cy="15146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35099" cy="1514671"/>
            </a:xfrm>
            <a:custGeom>
              <a:avLst/>
              <a:gdLst/>
              <a:ahLst/>
              <a:cxnLst/>
              <a:rect r="r" b="b" t="t" l="l"/>
              <a:pathLst>
                <a:path h="1514671" w="2135099">
                  <a:moveTo>
                    <a:pt x="23875" y="0"/>
                  </a:moveTo>
                  <a:lnTo>
                    <a:pt x="2111224" y="0"/>
                  </a:lnTo>
                  <a:cubicBezTo>
                    <a:pt x="2124409" y="0"/>
                    <a:pt x="2135099" y="10689"/>
                    <a:pt x="2135099" y="23875"/>
                  </a:cubicBezTo>
                  <a:lnTo>
                    <a:pt x="2135099" y="1490796"/>
                  </a:lnTo>
                  <a:cubicBezTo>
                    <a:pt x="2135099" y="1503982"/>
                    <a:pt x="2124409" y="1514671"/>
                    <a:pt x="2111224" y="1514671"/>
                  </a:cubicBezTo>
                  <a:lnTo>
                    <a:pt x="23875" y="1514671"/>
                  </a:lnTo>
                  <a:cubicBezTo>
                    <a:pt x="10689" y="1514671"/>
                    <a:pt x="0" y="1503982"/>
                    <a:pt x="0" y="1490796"/>
                  </a:cubicBezTo>
                  <a:lnTo>
                    <a:pt x="0" y="23875"/>
                  </a:lnTo>
                  <a:cubicBezTo>
                    <a:pt x="0" y="10689"/>
                    <a:pt x="10689" y="0"/>
                    <a:pt x="238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2135099" cy="148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89781" y="2781853"/>
            <a:ext cx="1602246" cy="5751018"/>
            <a:chOff x="0" y="0"/>
            <a:chExt cx="421991" cy="15146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1991" cy="1514671"/>
            </a:xfrm>
            <a:custGeom>
              <a:avLst/>
              <a:gdLst/>
              <a:ahLst/>
              <a:cxnLst/>
              <a:rect r="r" b="b" t="t" l="l"/>
              <a:pathLst>
                <a:path h="1514671" w="421991">
                  <a:moveTo>
                    <a:pt x="120798" y="0"/>
                  </a:moveTo>
                  <a:lnTo>
                    <a:pt x="301193" y="0"/>
                  </a:lnTo>
                  <a:cubicBezTo>
                    <a:pt x="333231" y="0"/>
                    <a:pt x="363956" y="12727"/>
                    <a:pt x="386610" y="35381"/>
                  </a:cubicBezTo>
                  <a:cubicBezTo>
                    <a:pt x="409264" y="58035"/>
                    <a:pt x="421991" y="88760"/>
                    <a:pt x="421991" y="120798"/>
                  </a:cubicBezTo>
                  <a:lnTo>
                    <a:pt x="421991" y="1393874"/>
                  </a:lnTo>
                  <a:cubicBezTo>
                    <a:pt x="421991" y="1460588"/>
                    <a:pt x="367908" y="1514671"/>
                    <a:pt x="301193" y="1514671"/>
                  </a:cubicBezTo>
                  <a:lnTo>
                    <a:pt x="120798" y="1514671"/>
                  </a:lnTo>
                  <a:cubicBezTo>
                    <a:pt x="88760" y="1514671"/>
                    <a:pt x="58035" y="1501945"/>
                    <a:pt x="35381" y="1479291"/>
                  </a:cubicBezTo>
                  <a:cubicBezTo>
                    <a:pt x="12727" y="1456636"/>
                    <a:pt x="0" y="1425911"/>
                    <a:pt x="0" y="1393874"/>
                  </a:cubicBezTo>
                  <a:lnTo>
                    <a:pt x="0" y="120798"/>
                  </a:lnTo>
                  <a:cubicBezTo>
                    <a:pt x="0" y="88760"/>
                    <a:pt x="12727" y="58035"/>
                    <a:pt x="35381" y="35381"/>
                  </a:cubicBezTo>
                  <a:cubicBezTo>
                    <a:pt x="58035" y="12727"/>
                    <a:pt x="88760" y="0"/>
                    <a:pt x="1207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5400000"/>
            </a:gra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421991" cy="148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36157" y="3225511"/>
            <a:ext cx="7669519" cy="33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b="true" sz="24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STRONG </a:t>
            </a:r>
            <a:r>
              <a:rPr lang="en-US" b="true" sz="24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CONSISTENCY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95348" y="3172171"/>
            <a:ext cx="7669519" cy="33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b="true" sz="24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EVENTUAL CONSISTENCY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29313" y="4251045"/>
            <a:ext cx="6102853" cy="155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b="true" sz="222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✅ YOUTUBE VIEW COUNT  </a:t>
            </a:r>
          </a:p>
          <a:p>
            <a:pPr algn="l">
              <a:lnSpc>
                <a:spcPts val="3108"/>
              </a:lnSpc>
            </a:pPr>
            <a:r>
              <a:rPr lang="en-US" b="true" sz="222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✅ SOCIAL MEDIA LIKES </a:t>
            </a:r>
          </a:p>
          <a:p>
            <a:pPr algn="l">
              <a:lnSpc>
                <a:spcPts val="3108"/>
              </a:lnSpc>
            </a:pPr>
            <a:r>
              <a:rPr lang="en-US" b="true" sz="222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✅ ANALYTICS</a:t>
            </a:r>
          </a:p>
          <a:p>
            <a:pPr algn="l">
              <a:lnSpc>
                <a:spcPts val="3108"/>
              </a:lnSpc>
            </a:pPr>
            <a:r>
              <a:rPr lang="en-US" b="true" sz="222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✅ TRENDING SCORES  ...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49203" y="4251045"/>
            <a:ext cx="5474699" cy="116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b="true" sz="222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❌ BANKING TRANSAKCIJE </a:t>
            </a:r>
          </a:p>
          <a:p>
            <a:pPr algn="l">
              <a:lnSpc>
                <a:spcPts val="3108"/>
              </a:lnSpc>
            </a:pPr>
            <a:r>
              <a:rPr lang="en-US" b="true" sz="222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❌ INVENTAR</a:t>
            </a:r>
          </a:p>
          <a:p>
            <a:pPr algn="l">
              <a:lnSpc>
                <a:spcPts val="3108"/>
              </a:lnSpc>
            </a:pPr>
            <a:r>
              <a:rPr lang="en-US" b="true" sz="2220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❌ PERMISIJE ....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0950" y="936537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2966" y="725996"/>
            <a:ext cx="7374740" cy="254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GDE JOŠ MOŽEMO KORISTITI CRDT?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65601" y="4635717"/>
            <a:ext cx="7315200" cy="3670900"/>
          </a:xfrm>
          <a:custGeom>
            <a:avLst/>
            <a:gdLst/>
            <a:ahLst/>
            <a:cxnLst/>
            <a:rect r="r" b="b" t="t" l="l"/>
            <a:pathLst>
              <a:path h="3670900" w="7315200">
                <a:moveTo>
                  <a:pt x="0" y="0"/>
                </a:moveTo>
                <a:lnTo>
                  <a:pt x="7315200" y="0"/>
                </a:lnTo>
                <a:lnTo>
                  <a:pt x="7315200" y="3670901"/>
                </a:lnTo>
                <a:lnTo>
                  <a:pt x="0" y="367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00950" y="1494416"/>
            <a:ext cx="11110293" cy="7763884"/>
            <a:chOff x="0" y="0"/>
            <a:chExt cx="2926168" cy="20448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6168" cy="2044809"/>
            </a:xfrm>
            <a:custGeom>
              <a:avLst/>
              <a:gdLst/>
              <a:ahLst/>
              <a:cxnLst/>
              <a:rect r="r" b="b" t="t" l="l"/>
              <a:pathLst>
                <a:path h="2044809" w="2926168">
                  <a:moveTo>
                    <a:pt x="17421" y="0"/>
                  </a:moveTo>
                  <a:lnTo>
                    <a:pt x="2908747" y="0"/>
                  </a:lnTo>
                  <a:cubicBezTo>
                    <a:pt x="2918368" y="0"/>
                    <a:pt x="2926168" y="7799"/>
                    <a:pt x="2926168" y="17421"/>
                  </a:cubicBezTo>
                  <a:lnTo>
                    <a:pt x="2926168" y="2027388"/>
                  </a:lnTo>
                  <a:cubicBezTo>
                    <a:pt x="2926168" y="2037010"/>
                    <a:pt x="2918368" y="2044809"/>
                    <a:pt x="2908747" y="2044809"/>
                  </a:cubicBezTo>
                  <a:lnTo>
                    <a:pt x="17421" y="2044809"/>
                  </a:lnTo>
                  <a:cubicBezTo>
                    <a:pt x="7799" y="2044809"/>
                    <a:pt x="0" y="2037010"/>
                    <a:pt x="0" y="2027388"/>
                  </a:cubicBezTo>
                  <a:lnTo>
                    <a:pt x="0" y="17421"/>
                  </a:lnTo>
                  <a:cubicBezTo>
                    <a:pt x="0" y="7799"/>
                    <a:pt x="7799" y="0"/>
                    <a:pt x="174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5400000"/>
            </a:gra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926168" cy="2016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245241" y="9751450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PAGE 9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480801" y="1907828"/>
            <a:ext cx="7557402" cy="538591"/>
            <a:chOff x="0" y="0"/>
            <a:chExt cx="1990427" cy="1418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0427" cy="141851"/>
            </a:xfrm>
            <a:custGeom>
              <a:avLst/>
              <a:gdLst/>
              <a:ahLst/>
              <a:cxnLst/>
              <a:rect r="r" b="b" t="t" l="l"/>
              <a:pathLst>
                <a:path h="141851" w="1990427">
                  <a:moveTo>
                    <a:pt x="25610" y="0"/>
                  </a:moveTo>
                  <a:lnTo>
                    <a:pt x="1964816" y="0"/>
                  </a:lnTo>
                  <a:cubicBezTo>
                    <a:pt x="1978961" y="0"/>
                    <a:pt x="1990427" y="11466"/>
                    <a:pt x="1990427" y="25610"/>
                  </a:cubicBezTo>
                  <a:lnTo>
                    <a:pt x="1990427" y="116241"/>
                  </a:lnTo>
                  <a:cubicBezTo>
                    <a:pt x="1990427" y="123033"/>
                    <a:pt x="1987728" y="129547"/>
                    <a:pt x="1982926" y="134350"/>
                  </a:cubicBezTo>
                  <a:cubicBezTo>
                    <a:pt x="1978123" y="139153"/>
                    <a:pt x="1971609" y="141851"/>
                    <a:pt x="1964816" y="141851"/>
                  </a:cubicBezTo>
                  <a:lnTo>
                    <a:pt x="25610" y="141851"/>
                  </a:lnTo>
                  <a:cubicBezTo>
                    <a:pt x="11466" y="141851"/>
                    <a:pt x="0" y="130385"/>
                    <a:pt x="0" y="116241"/>
                  </a:cubicBezTo>
                  <a:lnTo>
                    <a:pt x="0" y="25610"/>
                  </a:lnTo>
                  <a:cubicBezTo>
                    <a:pt x="0" y="11466"/>
                    <a:pt x="11466" y="0"/>
                    <a:pt x="256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990427" cy="113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666632" y="1965524"/>
            <a:ext cx="246850" cy="420332"/>
          </a:xfrm>
          <a:custGeom>
            <a:avLst/>
            <a:gdLst/>
            <a:ahLst/>
            <a:cxnLst/>
            <a:rect r="r" b="b" t="t" l="l"/>
            <a:pathLst>
              <a:path h="420332" w="246850">
                <a:moveTo>
                  <a:pt x="0" y="0"/>
                </a:moveTo>
                <a:lnTo>
                  <a:pt x="246850" y="0"/>
                </a:lnTo>
                <a:lnTo>
                  <a:pt x="246850" y="420333"/>
                </a:lnTo>
                <a:lnTo>
                  <a:pt x="0" y="420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976128" y="2028154"/>
            <a:ext cx="5615343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1. COMMENT COUNTER (G-Counter)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80801" y="2524209"/>
            <a:ext cx="8778499" cy="70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26"/>
              </a:lnSpc>
            </a:pP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1739" i="true" spc="5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Trenutno</a:t>
            </a: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COUNT(*) query pri svakom učitavanju</a:t>
            </a:r>
          </a:p>
          <a:p>
            <a:pPr algn="just">
              <a:lnSpc>
                <a:spcPts val="1826"/>
              </a:lnSpc>
            </a:pP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1739" i="true" spc="5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Sa CRDT</a:t>
            </a: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Instant counter read</a:t>
            </a:r>
          </a:p>
          <a:p>
            <a:pPr algn="just">
              <a:lnSpc>
                <a:spcPts val="1826"/>
              </a:lnSpc>
              <a:spcBef>
                <a:spcPct val="0"/>
              </a:spcBef>
            </a:pP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1739" i="true" spc="5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Benefit</a:t>
            </a: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10x brže brojanje komentara</a:t>
            </a: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480801" y="3300302"/>
            <a:ext cx="7557402" cy="538591"/>
            <a:chOff x="0" y="0"/>
            <a:chExt cx="1990427" cy="1418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90427" cy="141851"/>
            </a:xfrm>
            <a:custGeom>
              <a:avLst/>
              <a:gdLst/>
              <a:ahLst/>
              <a:cxnLst/>
              <a:rect r="r" b="b" t="t" l="l"/>
              <a:pathLst>
                <a:path h="141851" w="1990427">
                  <a:moveTo>
                    <a:pt x="25610" y="0"/>
                  </a:moveTo>
                  <a:lnTo>
                    <a:pt x="1964816" y="0"/>
                  </a:lnTo>
                  <a:cubicBezTo>
                    <a:pt x="1978961" y="0"/>
                    <a:pt x="1990427" y="11466"/>
                    <a:pt x="1990427" y="25610"/>
                  </a:cubicBezTo>
                  <a:lnTo>
                    <a:pt x="1990427" y="116241"/>
                  </a:lnTo>
                  <a:cubicBezTo>
                    <a:pt x="1990427" y="123033"/>
                    <a:pt x="1987728" y="129547"/>
                    <a:pt x="1982926" y="134350"/>
                  </a:cubicBezTo>
                  <a:cubicBezTo>
                    <a:pt x="1978123" y="139153"/>
                    <a:pt x="1971609" y="141851"/>
                    <a:pt x="1964816" y="141851"/>
                  </a:cubicBezTo>
                  <a:lnTo>
                    <a:pt x="25610" y="141851"/>
                  </a:lnTo>
                  <a:cubicBezTo>
                    <a:pt x="11466" y="141851"/>
                    <a:pt x="0" y="130385"/>
                    <a:pt x="0" y="116241"/>
                  </a:cubicBezTo>
                  <a:lnTo>
                    <a:pt x="0" y="25610"/>
                  </a:lnTo>
                  <a:cubicBezTo>
                    <a:pt x="0" y="11466"/>
                    <a:pt x="11466" y="0"/>
                    <a:pt x="256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1990427" cy="113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666632" y="3359432"/>
            <a:ext cx="246850" cy="420332"/>
          </a:xfrm>
          <a:custGeom>
            <a:avLst/>
            <a:gdLst/>
            <a:ahLst/>
            <a:cxnLst/>
            <a:rect r="r" b="b" t="t" l="l"/>
            <a:pathLst>
              <a:path h="420332" w="246850">
                <a:moveTo>
                  <a:pt x="0" y="0"/>
                </a:moveTo>
                <a:lnTo>
                  <a:pt x="246850" y="0"/>
                </a:lnTo>
                <a:lnTo>
                  <a:pt x="246850" y="420332"/>
                </a:lnTo>
                <a:lnTo>
                  <a:pt x="0" y="42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042803" y="3430154"/>
            <a:ext cx="5615343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LIKE/DISLIKE SYSTEM (PN-Counter)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57001" y="3915093"/>
            <a:ext cx="8778499" cy="70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26"/>
              </a:lnSpc>
            </a:pPr>
            <a:r>
              <a:rPr lang="en-US" b="true" sz="1739" i="true" spc="5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</a:t>
            </a: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Positiv</a:t>
            </a: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(lajkovi)</a:t>
            </a:r>
          </a:p>
          <a:p>
            <a:pPr algn="just">
              <a:lnSpc>
                <a:spcPts val="1826"/>
              </a:lnSpc>
            </a:pPr>
            <a:r>
              <a:rPr lang="en-US" b="true" sz="1739" i="true" spc="5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N</a:t>
            </a: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Negative (opozvani lajkovi)</a:t>
            </a:r>
          </a:p>
          <a:p>
            <a:pPr algn="just">
              <a:lnSpc>
                <a:spcPts val="1826"/>
              </a:lnSpc>
              <a:spcBef>
                <a:spcPct val="0"/>
              </a:spcBef>
            </a:pPr>
            <a:r>
              <a:rPr lang="en-US" b="true" sz="1739" i="true" spc="5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Total</a:t>
            </a:r>
            <a:r>
              <a:rPr lang="en-US" sz="1739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P - 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480801" y="4667374"/>
            <a:ext cx="7557402" cy="538591"/>
            <a:chOff x="0" y="0"/>
            <a:chExt cx="1990427" cy="14185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90427" cy="141851"/>
            </a:xfrm>
            <a:custGeom>
              <a:avLst/>
              <a:gdLst/>
              <a:ahLst/>
              <a:cxnLst/>
              <a:rect r="r" b="b" t="t" l="l"/>
              <a:pathLst>
                <a:path h="141851" w="1990427">
                  <a:moveTo>
                    <a:pt x="25610" y="0"/>
                  </a:moveTo>
                  <a:lnTo>
                    <a:pt x="1964816" y="0"/>
                  </a:lnTo>
                  <a:cubicBezTo>
                    <a:pt x="1978961" y="0"/>
                    <a:pt x="1990427" y="11466"/>
                    <a:pt x="1990427" y="25610"/>
                  </a:cubicBezTo>
                  <a:lnTo>
                    <a:pt x="1990427" y="116241"/>
                  </a:lnTo>
                  <a:cubicBezTo>
                    <a:pt x="1990427" y="123033"/>
                    <a:pt x="1987728" y="129547"/>
                    <a:pt x="1982926" y="134350"/>
                  </a:cubicBezTo>
                  <a:cubicBezTo>
                    <a:pt x="1978123" y="139153"/>
                    <a:pt x="1971609" y="141851"/>
                    <a:pt x="1964816" y="141851"/>
                  </a:cubicBezTo>
                  <a:lnTo>
                    <a:pt x="25610" y="141851"/>
                  </a:lnTo>
                  <a:cubicBezTo>
                    <a:pt x="11466" y="141851"/>
                    <a:pt x="0" y="130385"/>
                    <a:pt x="0" y="116241"/>
                  </a:cubicBezTo>
                  <a:lnTo>
                    <a:pt x="0" y="25610"/>
                  </a:lnTo>
                  <a:cubicBezTo>
                    <a:pt x="0" y="11466"/>
                    <a:pt x="11466" y="0"/>
                    <a:pt x="256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28575"/>
              <a:ext cx="1990427" cy="113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666632" y="4726504"/>
            <a:ext cx="246850" cy="420332"/>
          </a:xfrm>
          <a:custGeom>
            <a:avLst/>
            <a:gdLst/>
            <a:ahLst/>
            <a:cxnLst/>
            <a:rect r="r" b="b" t="t" l="l"/>
            <a:pathLst>
              <a:path h="420332" w="246850">
                <a:moveTo>
                  <a:pt x="0" y="0"/>
                </a:moveTo>
                <a:lnTo>
                  <a:pt x="246850" y="0"/>
                </a:lnTo>
                <a:lnTo>
                  <a:pt x="246850" y="420332"/>
                </a:lnTo>
                <a:lnTo>
                  <a:pt x="0" y="42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023753" y="4787701"/>
            <a:ext cx="6133503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 VIDEO UPLOAD STATUS (LWW-Register)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80907" y="5282165"/>
            <a:ext cx="8778499" cy="70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26"/>
              </a:lnSpc>
            </a:pPr>
            <a:r>
              <a:rPr lang="en-US" sz="1739" i="true" spc="5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Last-Write-Wins Register</a:t>
            </a:r>
          </a:p>
          <a:p>
            <a:pPr algn="just">
              <a:lnSpc>
                <a:spcPts val="1826"/>
              </a:lnSpc>
            </a:pPr>
            <a:r>
              <a:rPr lang="en-US" b="true" sz="1739" i="true" spc="5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Status</a:t>
            </a:r>
            <a:r>
              <a:rPr lang="en-US" sz="1739" i="true" spc="5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: UPLOADING → PROCESSING → COMPLETED</a:t>
            </a:r>
          </a:p>
          <a:p>
            <a:pPr algn="just">
              <a:lnSpc>
                <a:spcPts val="1826"/>
              </a:lnSpc>
              <a:spcBef>
                <a:spcPct val="0"/>
              </a:spcBef>
            </a:pPr>
            <a:r>
              <a:rPr lang="en-US" b="true" sz="1739" i="true" spc="5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Merge</a:t>
            </a:r>
            <a:r>
              <a:rPr lang="en-US" sz="1739" i="true" spc="5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: Timestamp - noviji status pobeđuje 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480801" y="6096359"/>
            <a:ext cx="7557402" cy="538591"/>
            <a:chOff x="0" y="0"/>
            <a:chExt cx="1990427" cy="1418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90427" cy="141851"/>
            </a:xfrm>
            <a:custGeom>
              <a:avLst/>
              <a:gdLst/>
              <a:ahLst/>
              <a:cxnLst/>
              <a:rect r="r" b="b" t="t" l="l"/>
              <a:pathLst>
                <a:path h="141851" w="1990427">
                  <a:moveTo>
                    <a:pt x="25610" y="0"/>
                  </a:moveTo>
                  <a:lnTo>
                    <a:pt x="1964816" y="0"/>
                  </a:lnTo>
                  <a:cubicBezTo>
                    <a:pt x="1978961" y="0"/>
                    <a:pt x="1990427" y="11466"/>
                    <a:pt x="1990427" y="25610"/>
                  </a:cubicBezTo>
                  <a:lnTo>
                    <a:pt x="1990427" y="116241"/>
                  </a:lnTo>
                  <a:cubicBezTo>
                    <a:pt x="1990427" y="123033"/>
                    <a:pt x="1987728" y="129547"/>
                    <a:pt x="1982926" y="134350"/>
                  </a:cubicBezTo>
                  <a:cubicBezTo>
                    <a:pt x="1978123" y="139153"/>
                    <a:pt x="1971609" y="141851"/>
                    <a:pt x="1964816" y="141851"/>
                  </a:cubicBezTo>
                  <a:lnTo>
                    <a:pt x="25610" y="141851"/>
                  </a:lnTo>
                  <a:cubicBezTo>
                    <a:pt x="11466" y="141851"/>
                    <a:pt x="0" y="130385"/>
                    <a:pt x="0" y="116241"/>
                  </a:cubicBezTo>
                  <a:lnTo>
                    <a:pt x="0" y="25610"/>
                  </a:lnTo>
                  <a:cubicBezTo>
                    <a:pt x="0" y="11466"/>
                    <a:pt x="11466" y="0"/>
                    <a:pt x="256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28575"/>
              <a:ext cx="1990427" cy="113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8666632" y="6155488"/>
            <a:ext cx="246850" cy="420332"/>
          </a:xfrm>
          <a:custGeom>
            <a:avLst/>
            <a:gdLst/>
            <a:ahLst/>
            <a:cxnLst/>
            <a:rect r="r" b="b" t="t" l="l"/>
            <a:pathLst>
              <a:path h="420332" w="246850">
                <a:moveTo>
                  <a:pt x="0" y="0"/>
                </a:moveTo>
                <a:lnTo>
                  <a:pt x="246850" y="0"/>
                </a:lnTo>
                <a:lnTo>
                  <a:pt x="246850" y="420332"/>
                </a:lnTo>
                <a:lnTo>
                  <a:pt x="0" y="42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023753" y="6216685"/>
            <a:ext cx="6133503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  PLAYLIST ORDER (OR-Set)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580907" y="6711150"/>
            <a:ext cx="8778499" cy="70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26"/>
              </a:lnSpc>
            </a:pPr>
            <a:r>
              <a:rPr lang="en-US" sz="1739" i="true" spc="5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Observed-Remove Set</a:t>
            </a:r>
          </a:p>
          <a:p>
            <a:pPr algn="just">
              <a:lnSpc>
                <a:spcPts val="1826"/>
              </a:lnSpc>
            </a:pPr>
            <a:r>
              <a:rPr lang="en-US" sz="1739" i="true" spc="5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Dodavanje/brisanje videa bez konflikata</a:t>
            </a:r>
          </a:p>
          <a:p>
            <a:pPr algn="just">
              <a:lnSpc>
                <a:spcPts val="1826"/>
              </a:lnSpc>
              <a:spcBef>
                <a:spcPct val="0"/>
              </a:spcBef>
            </a:pPr>
            <a:r>
              <a:rPr lang="en-US" sz="1739" i="true" spc="5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Svaki element ima unique ID set 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499851" y="7506293"/>
            <a:ext cx="7538352" cy="538591"/>
            <a:chOff x="0" y="0"/>
            <a:chExt cx="1985409" cy="14185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85409" cy="141851"/>
            </a:xfrm>
            <a:custGeom>
              <a:avLst/>
              <a:gdLst/>
              <a:ahLst/>
              <a:cxnLst/>
              <a:rect r="r" b="b" t="t" l="l"/>
              <a:pathLst>
                <a:path h="141851" w="1985409">
                  <a:moveTo>
                    <a:pt x="25675" y="0"/>
                  </a:moveTo>
                  <a:lnTo>
                    <a:pt x="1959734" y="0"/>
                  </a:lnTo>
                  <a:cubicBezTo>
                    <a:pt x="1966544" y="0"/>
                    <a:pt x="1973074" y="2705"/>
                    <a:pt x="1977889" y="7520"/>
                  </a:cubicBezTo>
                  <a:cubicBezTo>
                    <a:pt x="1982704" y="12335"/>
                    <a:pt x="1985409" y="18866"/>
                    <a:pt x="1985409" y="25675"/>
                  </a:cubicBezTo>
                  <a:lnTo>
                    <a:pt x="1985409" y="116176"/>
                  </a:lnTo>
                  <a:cubicBezTo>
                    <a:pt x="1985409" y="130356"/>
                    <a:pt x="1973914" y="141851"/>
                    <a:pt x="1959734" y="141851"/>
                  </a:cubicBezTo>
                  <a:lnTo>
                    <a:pt x="25675" y="141851"/>
                  </a:lnTo>
                  <a:cubicBezTo>
                    <a:pt x="11495" y="141851"/>
                    <a:pt x="0" y="130356"/>
                    <a:pt x="0" y="116176"/>
                  </a:cubicBezTo>
                  <a:lnTo>
                    <a:pt x="0" y="25675"/>
                  </a:lnTo>
                  <a:cubicBezTo>
                    <a:pt x="0" y="11495"/>
                    <a:pt x="11495" y="0"/>
                    <a:pt x="2567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28575"/>
              <a:ext cx="1985409" cy="113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8685682" y="7565422"/>
            <a:ext cx="246850" cy="420332"/>
          </a:xfrm>
          <a:custGeom>
            <a:avLst/>
            <a:gdLst/>
            <a:ahLst/>
            <a:cxnLst/>
            <a:rect r="r" b="b" t="t" l="l"/>
            <a:pathLst>
              <a:path h="420332" w="246850">
                <a:moveTo>
                  <a:pt x="0" y="0"/>
                </a:moveTo>
                <a:lnTo>
                  <a:pt x="246850" y="0"/>
                </a:lnTo>
                <a:lnTo>
                  <a:pt x="246850" y="420333"/>
                </a:lnTo>
                <a:lnTo>
                  <a:pt x="0" y="420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9042803" y="7626619"/>
            <a:ext cx="6865023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5. TRENDING SCORE (G-Counter + Time Decay) 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599957" y="8121084"/>
            <a:ext cx="8778499" cy="70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26"/>
              </a:lnSpc>
            </a:pPr>
            <a:r>
              <a:rPr lang="en-US" sz="1739" i="true" spc="5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Views * e^(-age/24h)</a:t>
            </a:r>
          </a:p>
          <a:p>
            <a:pPr algn="just">
              <a:lnSpc>
                <a:spcPts val="1826"/>
              </a:lnSpc>
            </a:pPr>
            <a:r>
              <a:rPr lang="en-US" sz="1739" i="true" spc="5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Stariji videi imaju manji score</a:t>
            </a:r>
          </a:p>
          <a:p>
            <a:pPr algn="just">
              <a:lnSpc>
                <a:spcPts val="1826"/>
              </a:lnSpc>
              <a:spcBef>
                <a:spcPct val="0"/>
              </a:spcBef>
            </a:pPr>
            <a:r>
              <a:rPr lang="en-US" b="true" sz="1739" i="true" spc="5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Merge</a:t>
            </a:r>
            <a:r>
              <a:rPr lang="en-US" sz="1739" i="true" spc="59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: G-Counter + timestamp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DAG_0q4VLqI</dc:identifier>
  <dcterms:modified xsi:type="dcterms:W3CDTF">2011-08-01T06:04:30Z</dcterms:modified>
  <cp:revision>1</cp:revision>
  <dc:title>Green and Blue Futuristic Technology Computer Science Presentation</dc:title>
</cp:coreProperties>
</file>